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59" r:id="rId2"/>
    <p:sldId id="256" r:id="rId3"/>
    <p:sldId id="257" r:id="rId4"/>
    <p:sldId id="258" r:id="rId5"/>
    <p:sldId id="260" r:id="rId6"/>
    <p:sldId id="261" r:id="rId7"/>
    <p:sldId id="262" r:id="rId8"/>
    <p:sldId id="263" r:id="rId9"/>
    <p:sldId id="265" r:id="rId10"/>
    <p:sldId id="264" r:id="rId11"/>
    <p:sldId id="270" r:id="rId12"/>
    <p:sldId id="267" r:id="rId13"/>
    <p:sldId id="268" r:id="rId14"/>
    <p:sldId id="271" r:id="rId15"/>
    <p:sldId id="273" r:id="rId16"/>
    <p:sldId id="272"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1506" y="-1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IQ"/>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D7472B37-D463-4D1F-90F8-8A595B5742DB}" type="datetimeFigureOut">
              <a:rPr lang="ar-IQ" smtClean="0"/>
              <a:t>22/04/1440</a:t>
            </a:fld>
            <a:endParaRPr lang="ar-IQ"/>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IQ"/>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IQ"/>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7AC47DD9-65CB-4DDF-BF2E-367E2114AF56}" type="slidenum">
              <a:rPr lang="ar-IQ" smtClean="0"/>
              <a:t>‹#›</a:t>
            </a:fld>
            <a:endParaRPr lang="ar-IQ"/>
          </a:p>
        </p:txBody>
      </p:sp>
    </p:spTree>
    <p:extLst>
      <p:ext uri="{BB962C8B-B14F-4D97-AF65-F5344CB8AC3E}">
        <p14:creationId xmlns:p14="http://schemas.microsoft.com/office/powerpoint/2010/main" val="3344780228"/>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IQ" dirty="0"/>
          </a:p>
        </p:txBody>
      </p:sp>
      <p:sp>
        <p:nvSpPr>
          <p:cNvPr id="4" name="عنصر نائب لرقم الشريحة 3"/>
          <p:cNvSpPr>
            <a:spLocks noGrp="1"/>
          </p:cNvSpPr>
          <p:nvPr>
            <p:ph type="sldNum" sz="quarter" idx="10"/>
          </p:nvPr>
        </p:nvSpPr>
        <p:spPr/>
        <p:txBody>
          <a:bodyPr/>
          <a:lstStyle/>
          <a:p>
            <a:fld id="{7AC47DD9-65CB-4DDF-BF2E-367E2114AF56}" type="slidenum">
              <a:rPr lang="ar-IQ" smtClean="0"/>
              <a:t>2</a:t>
            </a:fld>
            <a:endParaRPr lang="ar-IQ"/>
          </a:p>
        </p:txBody>
      </p:sp>
    </p:spTree>
    <p:extLst>
      <p:ext uri="{BB962C8B-B14F-4D97-AF65-F5344CB8AC3E}">
        <p14:creationId xmlns:p14="http://schemas.microsoft.com/office/powerpoint/2010/main" val="15990742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IQ" dirty="0"/>
          </a:p>
        </p:txBody>
      </p:sp>
      <p:sp>
        <p:nvSpPr>
          <p:cNvPr id="4" name="عنصر نائب لرقم الشريحة 3"/>
          <p:cNvSpPr>
            <a:spLocks noGrp="1"/>
          </p:cNvSpPr>
          <p:nvPr>
            <p:ph type="sldNum" sz="quarter" idx="10"/>
          </p:nvPr>
        </p:nvSpPr>
        <p:spPr/>
        <p:txBody>
          <a:bodyPr/>
          <a:lstStyle/>
          <a:p>
            <a:fld id="{7AC47DD9-65CB-4DDF-BF2E-367E2114AF56}" type="slidenum">
              <a:rPr lang="ar-IQ" smtClean="0"/>
              <a:t>5</a:t>
            </a:fld>
            <a:endParaRPr lang="ar-IQ"/>
          </a:p>
        </p:txBody>
      </p:sp>
    </p:spTree>
    <p:extLst>
      <p:ext uri="{BB962C8B-B14F-4D97-AF65-F5344CB8AC3E}">
        <p14:creationId xmlns:p14="http://schemas.microsoft.com/office/powerpoint/2010/main" val="8076101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10" name="مثلث قائم الزاوية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عنوان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ar-SA" smtClean="0"/>
              <a:t>انقر لتحرير نمط العنوان الرئيسي</a:t>
            </a:r>
            <a:endParaRPr kumimoji="0" lang="en-US"/>
          </a:p>
        </p:txBody>
      </p:sp>
      <p:sp>
        <p:nvSpPr>
          <p:cNvPr id="17" name="عنوان فرعي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ar-SA" smtClean="0"/>
              <a:t>انقر لتحرير نمط العنوان الثانوي الرئيسي</a:t>
            </a:r>
            <a:endParaRPr kumimoji="0" lang="en-US"/>
          </a:p>
        </p:txBody>
      </p:sp>
      <p:grpSp>
        <p:nvGrpSpPr>
          <p:cNvPr id="2" name="مجموعة 1"/>
          <p:cNvGrpSpPr/>
          <p:nvPr/>
        </p:nvGrpSpPr>
        <p:grpSpPr>
          <a:xfrm>
            <a:off x="-3765" y="4953000"/>
            <a:ext cx="9147765" cy="1912088"/>
            <a:chOff x="-3765" y="4832896"/>
            <a:chExt cx="9147765" cy="2032192"/>
          </a:xfrm>
        </p:grpSpPr>
        <p:sp>
          <p:nvSpPr>
            <p:cNvPr id="7" name="شكل حر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شكل حر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شكل حر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رابط مستقيم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عنصر نائب للتاريخ 29"/>
          <p:cNvSpPr>
            <a:spLocks noGrp="1"/>
          </p:cNvSpPr>
          <p:nvPr>
            <p:ph type="dt" sz="half" idx="10"/>
          </p:nvPr>
        </p:nvSpPr>
        <p:spPr/>
        <p:txBody>
          <a:bodyPr/>
          <a:lstStyle>
            <a:lvl1pPr>
              <a:defRPr>
                <a:solidFill>
                  <a:srgbClr val="FFFFFF"/>
                </a:solidFill>
              </a:defRPr>
            </a:lvl1pPr>
            <a:extLst/>
          </a:lstStyle>
          <a:p>
            <a:pPr eaLnBrk="1" latinLnBrk="0" hangingPunct="1"/>
            <a:fld id="{544213AF-26F6-41FA-8D85-E2C5388D6E58}" type="datetimeFigureOut">
              <a:rPr lang="en-US" smtClean="0"/>
              <a:pPr eaLnBrk="1" latinLnBrk="0" hangingPunct="1"/>
              <a:t>12/30/2018</a:t>
            </a:fld>
            <a:endParaRPr lang="en-US" dirty="0">
              <a:solidFill>
                <a:srgbClr val="FFFFFF"/>
              </a:solidFill>
            </a:endParaRPr>
          </a:p>
        </p:txBody>
      </p:sp>
      <p:sp>
        <p:nvSpPr>
          <p:cNvPr id="19" name="عنصر نائب للتذييل 18"/>
          <p:cNvSpPr>
            <a:spLocks noGrp="1"/>
          </p:cNvSpPr>
          <p:nvPr>
            <p:ph type="ftr" sz="quarter" idx="11"/>
          </p:nvPr>
        </p:nvSpPr>
        <p:spPr/>
        <p:txBody>
          <a:bodyPr/>
          <a:lstStyle>
            <a:lvl1pPr>
              <a:defRPr>
                <a:solidFill>
                  <a:schemeClr val="accent1">
                    <a:tint val="20000"/>
                  </a:schemeClr>
                </a:solidFill>
              </a:defRPr>
            </a:lvl1pPr>
            <a:extLst/>
          </a:lstStyle>
          <a:p>
            <a:endParaRPr kumimoji="0" lang="en-US">
              <a:solidFill>
                <a:schemeClr val="accent1">
                  <a:tint val="20000"/>
                </a:schemeClr>
              </a:solidFill>
            </a:endParaRPr>
          </a:p>
        </p:txBody>
      </p:sp>
      <p:sp>
        <p:nvSpPr>
          <p:cNvPr id="27" name="عنصر نائب لرقم الشريحة 26"/>
          <p:cNvSpPr>
            <a:spLocks noGrp="1"/>
          </p:cNvSpPr>
          <p:nvPr>
            <p:ph type="sldNum" sz="quarter" idx="12"/>
          </p:nvPr>
        </p:nvSpPr>
        <p:spPr/>
        <p:txBody>
          <a:bodyPr/>
          <a:lstStyle>
            <a:lvl1pPr>
              <a:defRPr>
                <a:solidFill>
                  <a:srgbClr val="FFFFFF"/>
                </a:solidFill>
              </a:defRPr>
            </a:lvl1pPr>
            <a:extLst/>
          </a:lstStyle>
          <a:p>
            <a:fld id="{D5BBC35B-A44B-4119-B8DA-DE9E3DFADA20}" type="slidenum">
              <a:rPr kumimoji="0" lang="en-US" smtClean="0"/>
              <a:pPr eaLnBrk="1" latinLnBrk="0" hangingPunct="1"/>
              <a:t>‹#›</a:t>
            </a:fld>
            <a:endParaRPr kumimoji="0" lang="en-US" dirty="0">
              <a:solidFill>
                <a:srgbClr val="FFFFFF"/>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1481329"/>
            <a:ext cx="8229600" cy="4386071"/>
          </a:xfrm>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pPr eaLnBrk="1" latinLnBrk="0" hangingPunct="1"/>
            <a:fld id="{544213AF-26F6-41FA-8D85-E2C5388D6E58}" type="datetimeFigureOut">
              <a:rPr lang="en-US" smtClean="0"/>
              <a:pPr eaLnBrk="1" latinLnBrk="0" hangingPunct="1"/>
              <a:t>12/30/2018</a:t>
            </a:fld>
            <a:endParaRPr lang="en-US"/>
          </a:p>
        </p:txBody>
      </p:sp>
      <p:sp>
        <p:nvSpPr>
          <p:cNvPr id="5" name="عنصر نائب للتذييل 4"/>
          <p:cNvSpPr>
            <a:spLocks noGrp="1"/>
          </p:cNvSpPr>
          <p:nvPr>
            <p:ph type="ftr" sz="quarter" idx="11"/>
          </p:nvPr>
        </p:nvSpPr>
        <p:spPr/>
        <p:txBody>
          <a:bodyPr/>
          <a:lstStyle>
            <a:extLst/>
          </a:lstStyle>
          <a:p>
            <a:endParaRPr kumimoji="0" lang="en-US"/>
          </a:p>
        </p:txBody>
      </p:sp>
      <p:sp>
        <p:nvSpPr>
          <p:cNvPr id="6" name="عنصر نائب لرقم الشريحة 5"/>
          <p:cNvSpPr>
            <a:spLocks noGrp="1"/>
          </p:cNvSpPr>
          <p:nvPr>
            <p:ph type="sldNum" sz="quarter" idx="12"/>
          </p:nvPr>
        </p:nvSpPr>
        <p:spPr/>
        <p:txBody>
          <a:bodyPr/>
          <a:lstStyle>
            <a:extLst/>
          </a:lstStyle>
          <a:p>
            <a:fld id="{D5BBC35B-A44B-4119-B8DA-DE9E3DFADA20}" type="slidenum">
              <a:rPr kumimoji="0" lang="en-US" smtClean="0"/>
              <a:pPr eaLnBrk="1" latinLnBrk="0" hangingPunct="1"/>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844013" y="274640"/>
            <a:ext cx="1777470" cy="5592761"/>
          </a:xfrm>
        </p:spPr>
        <p:txBody>
          <a:bodyPr vert="eaVert"/>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274641"/>
            <a:ext cx="6324600" cy="5592760"/>
          </a:xfrm>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pPr eaLnBrk="1" latinLnBrk="0" hangingPunct="1"/>
            <a:fld id="{544213AF-26F6-41FA-8D85-E2C5388D6E58}" type="datetimeFigureOut">
              <a:rPr lang="en-US" smtClean="0"/>
              <a:pPr eaLnBrk="1" latinLnBrk="0" hangingPunct="1"/>
              <a:t>12/30/2018</a:t>
            </a:fld>
            <a:endParaRPr lang="en-US"/>
          </a:p>
        </p:txBody>
      </p:sp>
      <p:sp>
        <p:nvSpPr>
          <p:cNvPr id="5" name="عنصر نائب للتذييل 4"/>
          <p:cNvSpPr>
            <a:spLocks noGrp="1"/>
          </p:cNvSpPr>
          <p:nvPr>
            <p:ph type="ftr" sz="quarter" idx="11"/>
          </p:nvPr>
        </p:nvSpPr>
        <p:spPr/>
        <p:txBody>
          <a:bodyPr/>
          <a:lstStyle>
            <a:extLst/>
          </a:lstStyle>
          <a:p>
            <a:endParaRPr kumimoji="0" lang="en-US"/>
          </a:p>
        </p:txBody>
      </p:sp>
      <p:sp>
        <p:nvSpPr>
          <p:cNvPr id="6" name="عنصر نائب لرقم الشريحة 5"/>
          <p:cNvSpPr>
            <a:spLocks noGrp="1"/>
          </p:cNvSpPr>
          <p:nvPr>
            <p:ph type="sldNum" sz="quarter" idx="12"/>
          </p:nvPr>
        </p:nvSpPr>
        <p:spPr/>
        <p:txBody>
          <a:bodyPr/>
          <a:lstStyle>
            <a:extLst/>
          </a:lstStyle>
          <a:p>
            <a:fld id="{D5BBC35B-A44B-4119-B8DA-DE9E3DFADA20}" type="slidenum">
              <a:rPr kumimoji="0" lang="en-US" smtClean="0"/>
              <a:pPr eaLnBrk="1" latinLnBrk="0" hangingPunct="1"/>
              <a:t>‹#›</a:t>
            </a:fld>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pPr eaLnBrk="1" latinLnBrk="0" hangingPunct="1"/>
            <a:fld id="{544213AF-26F6-41FA-8D85-E2C5388D6E58}" type="datetimeFigureOut">
              <a:rPr lang="en-US" smtClean="0"/>
              <a:pPr eaLnBrk="1" latinLnBrk="0" hangingPunct="1"/>
              <a:t>12/30/2018</a:t>
            </a:fld>
            <a:endParaRPr lang="en-US"/>
          </a:p>
        </p:txBody>
      </p:sp>
      <p:sp>
        <p:nvSpPr>
          <p:cNvPr id="5" name="عنصر نائب للتذييل 4"/>
          <p:cNvSpPr>
            <a:spLocks noGrp="1"/>
          </p:cNvSpPr>
          <p:nvPr>
            <p:ph type="ftr" sz="quarter" idx="11"/>
          </p:nvPr>
        </p:nvSpPr>
        <p:spPr/>
        <p:txBody>
          <a:bodyPr/>
          <a:lstStyle>
            <a:extLst/>
          </a:lstStyle>
          <a:p>
            <a:endParaRPr kumimoji="0" lang="en-US"/>
          </a:p>
        </p:txBody>
      </p:sp>
      <p:sp>
        <p:nvSpPr>
          <p:cNvPr id="6" name="عنصر نائب لرقم الشريحة 5"/>
          <p:cNvSpPr>
            <a:spLocks noGrp="1"/>
          </p:cNvSpPr>
          <p:nvPr>
            <p:ph type="sldNum" sz="quarter" idx="12"/>
          </p:nvPr>
        </p:nvSpPr>
        <p:spPr/>
        <p:txBody>
          <a:bodyPr/>
          <a:lstStyle>
            <a:extLst/>
          </a:lstStyle>
          <a:p>
            <a:fld id="{D5BBC35B-A44B-4119-B8DA-DE9E3DFADA20}" type="slidenum">
              <a:rPr kumimoji="0" lang="en-US" smtClean="0"/>
              <a:pPr eaLnBrk="1" latinLnBrk="0" hangingPunct="1"/>
              <a:t>‹#›</a:t>
            </a:fld>
            <a:endParaRPr kumimoji="0" lang="en-US"/>
          </a:p>
        </p:txBody>
      </p:sp>
      <p:sp>
        <p:nvSpPr>
          <p:cNvPr id="7" name="عنوان 6"/>
          <p:cNvSpPr>
            <a:spLocks noGrp="1"/>
          </p:cNvSpPr>
          <p:nvPr>
            <p:ph type="title"/>
          </p:nvPr>
        </p:nvSpPr>
        <p:spPr/>
        <p:txBody>
          <a:bodyPr rtlCol="0"/>
          <a:lstStyle>
            <a:extLst/>
          </a:lstStyle>
          <a:p>
            <a:r>
              <a:rPr kumimoji="0" lang="ar-SA" smtClean="0"/>
              <a:t>انقر لتحرير نمط العنوان الرئيسي</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2">
        <a:schemeClr val="bg1"/>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extLst/>
          </a:lstStyle>
          <a:p>
            <a:pPr eaLnBrk="1" latinLnBrk="0" hangingPunct="1"/>
            <a:fld id="{544213AF-26F6-41FA-8D85-E2C5388D6E58}" type="datetimeFigureOut">
              <a:rPr lang="en-US" smtClean="0"/>
              <a:pPr eaLnBrk="1" latinLnBrk="0" hangingPunct="1"/>
              <a:t>12/30/2018</a:t>
            </a:fld>
            <a:endParaRPr lang="en-US"/>
          </a:p>
        </p:txBody>
      </p:sp>
      <p:sp>
        <p:nvSpPr>
          <p:cNvPr id="5" name="عنصر نائب للتذييل 4"/>
          <p:cNvSpPr>
            <a:spLocks noGrp="1"/>
          </p:cNvSpPr>
          <p:nvPr>
            <p:ph type="ftr" sz="quarter" idx="11"/>
          </p:nvPr>
        </p:nvSpPr>
        <p:spPr/>
        <p:txBody>
          <a:bodyPr/>
          <a:lstStyle>
            <a:extLst/>
          </a:lstStyle>
          <a:p>
            <a:endParaRPr kumimoji="0" lang="en-US"/>
          </a:p>
        </p:txBody>
      </p:sp>
      <p:sp>
        <p:nvSpPr>
          <p:cNvPr id="6" name="عنصر نائب لرقم الشريحة 5"/>
          <p:cNvSpPr>
            <a:spLocks noGrp="1"/>
          </p:cNvSpPr>
          <p:nvPr>
            <p:ph type="sldNum" sz="quarter" idx="12"/>
          </p:nvPr>
        </p:nvSpPr>
        <p:spPr/>
        <p:txBody>
          <a:bodyPr/>
          <a:lstStyle>
            <a:extLst/>
          </a:lstStyle>
          <a:p>
            <a:fld id="{D5BBC35B-A44B-4119-B8DA-DE9E3DFADA20}" type="slidenum">
              <a:rPr kumimoji="0" lang="en-US" smtClean="0"/>
              <a:pPr eaLnBrk="1" latinLnBrk="0" hangingPunct="1"/>
              <a:t>‹#›</a:t>
            </a:fld>
            <a:endParaRPr kumimoji="0" lang="en-US"/>
          </a:p>
        </p:txBody>
      </p:sp>
      <p:sp>
        <p:nvSpPr>
          <p:cNvPr id="7" name="شارة رتبة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شارة رتبة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bg>
      <p:bgRef idx="1002">
        <a:schemeClr val="bg1"/>
      </p:bgRef>
    </p:bg>
    <p:spTree>
      <p:nvGrpSpPr>
        <p:cNvPr id="1" name=""/>
        <p:cNvGrpSpPr/>
        <p:nvPr/>
      </p:nvGrpSpPr>
      <p:grpSpPr>
        <a:xfrm>
          <a:off x="0" y="0"/>
          <a:ext cx="0" cy="0"/>
          <a:chOff x="0" y="0"/>
          <a:chExt cx="0" cy="0"/>
        </a:xfrm>
      </p:grpSpPr>
      <p:sp>
        <p:nvSpPr>
          <p:cNvPr id="3" name="عنصر نائب للمحتوى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extLst/>
          </a:lstStyle>
          <a:p>
            <a:pPr eaLnBrk="1" latinLnBrk="0" hangingPunct="1"/>
            <a:fld id="{544213AF-26F6-41FA-8D85-E2C5388D6E58}" type="datetimeFigureOut">
              <a:rPr lang="en-US" smtClean="0"/>
              <a:pPr eaLnBrk="1" latinLnBrk="0" hangingPunct="1"/>
              <a:t>12/30/2018</a:t>
            </a:fld>
            <a:endParaRPr lang="en-US"/>
          </a:p>
        </p:txBody>
      </p:sp>
      <p:sp>
        <p:nvSpPr>
          <p:cNvPr id="6" name="عنصر نائب للتذييل 5"/>
          <p:cNvSpPr>
            <a:spLocks noGrp="1"/>
          </p:cNvSpPr>
          <p:nvPr>
            <p:ph type="ftr" sz="quarter" idx="11"/>
          </p:nvPr>
        </p:nvSpPr>
        <p:spPr/>
        <p:txBody>
          <a:bodyPr/>
          <a:lstStyle>
            <a:extLst/>
          </a:lstStyle>
          <a:p>
            <a:endParaRPr kumimoji="0" lang="en-US"/>
          </a:p>
        </p:txBody>
      </p:sp>
      <p:sp>
        <p:nvSpPr>
          <p:cNvPr id="7" name="عنصر نائب لرقم الشريحة 6"/>
          <p:cNvSpPr>
            <a:spLocks noGrp="1"/>
          </p:cNvSpPr>
          <p:nvPr>
            <p:ph type="sldNum" sz="quarter" idx="12"/>
          </p:nvPr>
        </p:nvSpPr>
        <p:spPr/>
        <p:txBody>
          <a:bodyPr/>
          <a:lstStyle>
            <a:extLst/>
          </a:lstStyle>
          <a:p>
            <a:fld id="{D5BBC35B-A44B-4119-B8DA-DE9E3DFADA20}" type="slidenum">
              <a:rPr kumimoji="0" lang="en-US" smtClean="0"/>
              <a:pPr eaLnBrk="1" latinLnBrk="0" hangingPunct="1"/>
              <a:t>‹#›</a:t>
            </a:fld>
            <a:endParaRPr kumimoji="0" lang="en-US"/>
          </a:p>
        </p:txBody>
      </p:sp>
      <p:sp>
        <p:nvSpPr>
          <p:cNvPr id="8" name="عنوان 7"/>
          <p:cNvSpPr>
            <a:spLocks noGrp="1"/>
          </p:cNvSpPr>
          <p:nvPr>
            <p:ph type="title"/>
          </p:nvPr>
        </p:nvSpPr>
        <p:spPr/>
        <p:txBody>
          <a:bodyPr rtlCol="0"/>
          <a:lstStyle>
            <a:extLst/>
          </a:lstStyle>
          <a:p>
            <a:r>
              <a:rPr kumimoji="0" lang="ar-SA" smtClean="0"/>
              <a:t>انقر لتحرير نمط العنوان الرئيسي</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bg>
      <p:bgRef idx="1003">
        <a:schemeClr val="bg1"/>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8229600" cy="1143000"/>
          </a:xfrm>
        </p:spPr>
        <p:txBody>
          <a:bodyPr anchor="ctr"/>
          <a:lstStyle>
            <a:lvl1pPr>
              <a:defRPr/>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extLst/>
          </a:lstStyle>
          <a:p>
            <a:pPr eaLnBrk="1" latinLnBrk="0" hangingPunct="1"/>
            <a:fld id="{544213AF-26F6-41FA-8D85-E2C5388D6E58}" type="datetimeFigureOut">
              <a:rPr lang="en-US" smtClean="0"/>
              <a:pPr eaLnBrk="1" latinLnBrk="0" hangingPunct="1"/>
              <a:t>12/30/2018</a:t>
            </a:fld>
            <a:endParaRPr lang="en-US"/>
          </a:p>
        </p:txBody>
      </p:sp>
      <p:sp>
        <p:nvSpPr>
          <p:cNvPr id="8" name="عنصر نائب للتذييل 7"/>
          <p:cNvSpPr>
            <a:spLocks noGrp="1"/>
          </p:cNvSpPr>
          <p:nvPr>
            <p:ph type="ftr" sz="quarter" idx="11"/>
          </p:nvPr>
        </p:nvSpPr>
        <p:spPr/>
        <p:txBody>
          <a:bodyPr/>
          <a:lstStyle>
            <a:extLst/>
          </a:lstStyle>
          <a:p>
            <a:endParaRPr kumimoji="0" lang="en-US"/>
          </a:p>
        </p:txBody>
      </p:sp>
      <p:sp>
        <p:nvSpPr>
          <p:cNvPr id="9" name="عنصر نائب لرقم الشريحة 8"/>
          <p:cNvSpPr>
            <a:spLocks noGrp="1"/>
          </p:cNvSpPr>
          <p:nvPr>
            <p:ph type="sldNum" sz="quarter" idx="12"/>
          </p:nvPr>
        </p:nvSpPr>
        <p:spPr/>
        <p:txBody>
          <a:bodyPr/>
          <a:lstStyle>
            <a:extLst/>
          </a:lstStyle>
          <a:p>
            <a:fld id="{D5BBC35B-A44B-4119-B8DA-DE9E3DFADA20}" type="slidenum">
              <a:rPr kumimoji="0" lang="en-US" smtClean="0"/>
              <a:pPr eaLnBrk="1" latinLnBrk="0" hangingPunct="1"/>
              <a:t>‹#›</a:t>
            </a:fld>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bg>
      <p:bgRef idx="1002">
        <a:schemeClr val="bg1"/>
      </p:bgRef>
    </p:bg>
    <p:spTree>
      <p:nvGrpSpPr>
        <p:cNvPr id="1" name=""/>
        <p:cNvGrpSpPr/>
        <p:nvPr/>
      </p:nvGrpSpPr>
      <p:grpSpPr>
        <a:xfrm>
          <a:off x="0" y="0"/>
          <a:ext cx="0" cy="0"/>
          <a:chOff x="0" y="0"/>
          <a:chExt cx="0" cy="0"/>
        </a:xfrm>
      </p:grpSpPr>
      <p:sp>
        <p:nvSpPr>
          <p:cNvPr id="3" name="عنصر نائب للتاريخ 2"/>
          <p:cNvSpPr>
            <a:spLocks noGrp="1"/>
          </p:cNvSpPr>
          <p:nvPr>
            <p:ph type="dt" sz="half" idx="10"/>
          </p:nvPr>
        </p:nvSpPr>
        <p:spPr/>
        <p:txBody>
          <a:bodyPr/>
          <a:lstStyle>
            <a:extLst/>
          </a:lstStyle>
          <a:p>
            <a:pPr eaLnBrk="1" latinLnBrk="0" hangingPunct="1"/>
            <a:fld id="{544213AF-26F6-41FA-8D85-E2C5388D6E58}" type="datetimeFigureOut">
              <a:rPr lang="en-US" smtClean="0"/>
              <a:pPr eaLnBrk="1" latinLnBrk="0" hangingPunct="1"/>
              <a:t>12/30/2018</a:t>
            </a:fld>
            <a:endParaRPr lang="en-US"/>
          </a:p>
        </p:txBody>
      </p:sp>
      <p:sp>
        <p:nvSpPr>
          <p:cNvPr id="4" name="عنصر نائب للتذييل 3"/>
          <p:cNvSpPr>
            <a:spLocks noGrp="1"/>
          </p:cNvSpPr>
          <p:nvPr>
            <p:ph type="ftr" sz="quarter" idx="11"/>
          </p:nvPr>
        </p:nvSpPr>
        <p:spPr/>
        <p:txBody>
          <a:bodyPr/>
          <a:lstStyle>
            <a:extLst/>
          </a:lstStyle>
          <a:p>
            <a:endParaRPr kumimoji="0" lang="en-US"/>
          </a:p>
        </p:txBody>
      </p:sp>
      <p:sp>
        <p:nvSpPr>
          <p:cNvPr id="5" name="عنصر نائب لرقم الشريحة 4"/>
          <p:cNvSpPr>
            <a:spLocks noGrp="1"/>
          </p:cNvSpPr>
          <p:nvPr>
            <p:ph type="sldNum" sz="quarter" idx="12"/>
          </p:nvPr>
        </p:nvSpPr>
        <p:spPr/>
        <p:txBody>
          <a:bodyPr/>
          <a:lstStyle>
            <a:extLst/>
          </a:lstStyle>
          <a:p>
            <a:fld id="{D5BBC35B-A44B-4119-B8DA-DE9E3DFADA20}" type="slidenum">
              <a:rPr kumimoji="0" lang="en-US" smtClean="0"/>
              <a:pPr eaLnBrk="1" latinLnBrk="0" hangingPunct="1"/>
              <a:t>‹#›</a:t>
            </a:fld>
            <a:endParaRPr kumimoji="0" lang="en-US"/>
          </a:p>
        </p:txBody>
      </p:sp>
      <p:sp>
        <p:nvSpPr>
          <p:cNvPr id="6" name="عنوان 5"/>
          <p:cNvSpPr>
            <a:spLocks noGrp="1"/>
          </p:cNvSpPr>
          <p:nvPr>
            <p:ph type="title"/>
          </p:nvPr>
        </p:nvSpPr>
        <p:spPr/>
        <p:txBody>
          <a:bodyPr rtlCol="0"/>
          <a:lstStyle>
            <a:extLst/>
          </a:lstStyle>
          <a:p>
            <a:r>
              <a:rPr kumimoji="0" lang="ar-SA" smtClean="0"/>
              <a:t>انقر لتحرير نمط العنوان الرئيسي</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extLst/>
          </a:lstStyle>
          <a:p>
            <a:pPr eaLnBrk="1" latinLnBrk="0" hangingPunct="1"/>
            <a:fld id="{544213AF-26F6-41FA-8D85-E2C5388D6E58}" type="datetimeFigureOut">
              <a:rPr lang="en-US" smtClean="0"/>
              <a:pPr eaLnBrk="1" latinLnBrk="0" hangingPunct="1"/>
              <a:t>12/30/2018</a:t>
            </a:fld>
            <a:endParaRPr lang="en-US"/>
          </a:p>
        </p:txBody>
      </p:sp>
      <p:sp>
        <p:nvSpPr>
          <p:cNvPr id="3" name="عنصر نائب للتذييل 2"/>
          <p:cNvSpPr>
            <a:spLocks noGrp="1"/>
          </p:cNvSpPr>
          <p:nvPr>
            <p:ph type="ftr" sz="quarter" idx="11"/>
          </p:nvPr>
        </p:nvSpPr>
        <p:spPr/>
        <p:txBody>
          <a:bodyPr/>
          <a:lstStyle>
            <a:extLst/>
          </a:lstStyle>
          <a:p>
            <a:endParaRPr kumimoji="0" lang="en-US"/>
          </a:p>
        </p:txBody>
      </p:sp>
      <p:sp>
        <p:nvSpPr>
          <p:cNvPr id="4" name="عنصر نائب لرقم الشريحة 3"/>
          <p:cNvSpPr>
            <a:spLocks noGrp="1"/>
          </p:cNvSpPr>
          <p:nvPr>
            <p:ph type="sldNum" sz="quarter" idx="12"/>
          </p:nvPr>
        </p:nvSpPr>
        <p:spPr/>
        <p:txBody>
          <a:bodyPr/>
          <a:lstStyle>
            <a:extLst/>
          </a:lstStyle>
          <a:p>
            <a:fld id="{D5BBC35B-A44B-4119-B8DA-DE9E3DFADA20}" type="slidenum">
              <a:rPr kumimoji="0" lang="en-US" smtClean="0"/>
              <a:pPr eaLnBrk="1" latinLnBrk="0" hangingPunct="1"/>
              <a:t>‹#›</a:t>
            </a:fld>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bg>
      <p:bgRef idx="1003">
        <a:schemeClr val="bg1"/>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a:xfrm>
            <a:off x="6727032" y="6407944"/>
            <a:ext cx="1920240" cy="365760"/>
          </a:xfrm>
        </p:spPr>
        <p:txBody>
          <a:bodyPr/>
          <a:lstStyle>
            <a:extLst/>
          </a:lstStyle>
          <a:p>
            <a:pPr eaLnBrk="1" latinLnBrk="0" hangingPunct="1"/>
            <a:fld id="{544213AF-26F6-41FA-8D85-E2C5388D6E58}" type="datetimeFigureOut">
              <a:rPr lang="en-US" smtClean="0"/>
              <a:pPr eaLnBrk="1" latinLnBrk="0" hangingPunct="1"/>
              <a:t>12/30/2018</a:t>
            </a:fld>
            <a:endParaRPr lang="en-US"/>
          </a:p>
        </p:txBody>
      </p:sp>
      <p:sp>
        <p:nvSpPr>
          <p:cNvPr id="6" name="عنصر نائب للتذييل 5"/>
          <p:cNvSpPr>
            <a:spLocks noGrp="1"/>
          </p:cNvSpPr>
          <p:nvPr>
            <p:ph type="ftr" sz="quarter" idx="11"/>
          </p:nvPr>
        </p:nvSpPr>
        <p:spPr/>
        <p:txBody>
          <a:bodyPr/>
          <a:lstStyle>
            <a:extLst/>
          </a:lstStyle>
          <a:p>
            <a:endParaRPr kumimoji="0" lang="en-US"/>
          </a:p>
        </p:txBody>
      </p:sp>
      <p:sp>
        <p:nvSpPr>
          <p:cNvPr id="7" name="عنصر نائب لرقم الشريحة 6"/>
          <p:cNvSpPr>
            <a:spLocks noGrp="1"/>
          </p:cNvSpPr>
          <p:nvPr>
            <p:ph type="sldNum" sz="quarter" idx="12"/>
          </p:nvPr>
        </p:nvSpPr>
        <p:spPr/>
        <p:txBody>
          <a:bodyPr/>
          <a:lstStyle>
            <a:extLst/>
          </a:lstStyle>
          <a:p>
            <a:fld id="{D5BBC35B-A44B-4119-B8DA-DE9E3DFADA20}" type="slidenum">
              <a:rPr kumimoji="0" lang="en-US" smtClean="0"/>
              <a:pPr eaLnBrk="1" latinLnBrk="0" hangingPunct="1"/>
              <a:t>‹#›</a:t>
            </a:fld>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bg>
      <p:bgRef idx="1002">
        <a:schemeClr val="bg1"/>
      </p:bgRef>
    </p:bg>
    <p:spTree>
      <p:nvGrpSpPr>
        <p:cNvPr id="1" name=""/>
        <p:cNvGrpSpPr/>
        <p:nvPr/>
      </p:nvGrpSpPr>
      <p:grpSpPr>
        <a:xfrm>
          <a:off x="0" y="0"/>
          <a:ext cx="0" cy="0"/>
          <a:chOff x="0" y="0"/>
          <a:chExt cx="0" cy="0"/>
        </a:xfrm>
      </p:grpSpPr>
      <p:sp>
        <p:nvSpPr>
          <p:cNvPr id="4" name="عنصر نائب للنص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ar-SA" smtClean="0"/>
              <a:t>انقر لتحرير أنماط النص الرئيسي</a:t>
            </a:r>
          </a:p>
        </p:txBody>
      </p:sp>
      <p:sp>
        <p:nvSpPr>
          <p:cNvPr id="3" name="عنصر نائب للصورة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ar-SA" smtClean="0"/>
              <a:t>انقر فوق الأيقونة لإضافة صورة</a:t>
            </a:r>
            <a:endParaRPr kumimoji="0" lang="en-US" dirty="0"/>
          </a:p>
        </p:txBody>
      </p:sp>
      <p:sp>
        <p:nvSpPr>
          <p:cNvPr id="5" name="عنصر نائب للتاريخ 4"/>
          <p:cNvSpPr>
            <a:spLocks noGrp="1"/>
          </p:cNvSpPr>
          <p:nvPr>
            <p:ph type="dt" sz="half" idx="10"/>
          </p:nvPr>
        </p:nvSpPr>
        <p:spPr/>
        <p:txBody>
          <a:bodyPr/>
          <a:lstStyle>
            <a:lvl1pPr>
              <a:defRPr>
                <a:solidFill>
                  <a:schemeClr val="tx1"/>
                </a:solidFill>
              </a:defRPr>
            </a:lvl1pPr>
            <a:extLst/>
          </a:lstStyle>
          <a:p>
            <a:pPr eaLnBrk="1" latinLnBrk="0" hangingPunct="1"/>
            <a:fld id="{544213AF-26F6-41FA-8D85-E2C5388D6E58}" type="datetimeFigureOut">
              <a:rPr lang="en-US" smtClean="0"/>
              <a:pPr eaLnBrk="1" latinLnBrk="0" hangingPunct="1"/>
              <a:t>12/30/2018</a:t>
            </a:fld>
            <a:endParaRPr lang="en-US">
              <a:solidFill>
                <a:schemeClr val="tx1"/>
              </a:solidFill>
            </a:endParaRPr>
          </a:p>
        </p:txBody>
      </p:sp>
      <p:sp>
        <p:nvSpPr>
          <p:cNvPr id="6" name="عنصر نائب للتذييل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kumimoji="0" lang="en-US">
              <a:solidFill>
                <a:schemeClr val="tx1"/>
              </a:solidFill>
            </a:endParaRPr>
          </a:p>
        </p:txBody>
      </p:sp>
      <p:sp>
        <p:nvSpPr>
          <p:cNvPr id="7" name="عنصر نائب لرقم الشريحة 6"/>
          <p:cNvSpPr>
            <a:spLocks noGrp="1"/>
          </p:cNvSpPr>
          <p:nvPr>
            <p:ph type="sldNum" sz="quarter" idx="12"/>
          </p:nvPr>
        </p:nvSpPr>
        <p:spPr/>
        <p:txBody>
          <a:bodyPr/>
          <a:lstStyle>
            <a:lvl1pPr>
              <a:defRPr>
                <a:solidFill>
                  <a:schemeClr val="tx1"/>
                </a:solidFill>
              </a:defRPr>
            </a:lvl1pPr>
            <a:extLst/>
          </a:lstStyle>
          <a:p>
            <a:fld id="{D5BBC35B-A44B-4119-B8DA-DE9E3DFADA20}" type="slidenum">
              <a:rPr kumimoji="0" lang="en-US" smtClean="0"/>
              <a:pPr eaLnBrk="1" latinLnBrk="0" hangingPunct="1"/>
              <a:t>‹#›</a:t>
            </a:fld>
            <a:endParaRPr kumimoji="0" lang="en-US">
              <a:solidFill>
                <a:schemeClr val="tx1"/>
              </a:solidFill>
            </a:endParaRPr>
          </a:p>
        </p:txBody>
      </p:sp>
      <p:sp>
        <p:nvSpPr>
          <p:cNvPr id="2" name="عنوان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ar-SA" smtClean="0"/>
              <a:t>انقر لتحرير نمط العنوان الرئيسي</a:t>
            </a:r>
            <a:endParaRPr kumimoji="0" lang="en-US"/>
          </a:p>
        </p:txBody>
      </p:sp>
      <p:sp>
        <p:nvSpPr>
          <p:cNvPr id="8" name="شكل حر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شكل حر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مثلث قائم الزاوية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رابط مستقيم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شارة رتبة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شارة رتبة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شكل حر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شكل حر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مثلث قائم الزاوية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رابط مستقيم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عنصر نائب للعنوان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ar-SA" smtClean="0"/>
              <a:t>انقر لتحرير نمط العنوان الرئيسي</a:t>
            </a:r>
            <a:endParaRPr kumimoji="0" lang="en-US"/>
          </a:p>
        </p:txBody>
      </p:sp>
      <p:sp>
        <p:nvSpPr>
          <p:cNvPr id="30" name="عنصر نائب للنص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عنصر نائب للتاريخ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pPr eaLnBrk="1" latinLnBrk="0" hangingPunct="1"/>
            <a:fld id="{544213AF-26F6-41FA-8D85-E2C5388D6E58}" type="datetimeFigureOut">
              <a:rPr lang="en-US" smtClean="0"/>
              <a:pPr eaLnBrk="1" latinLnBrk="0" hangingPunct="1"/>
              <a:t>12/30/2018</a:t>
            </a:fld>
            <a:endParaRPr lang="en-US" sz="1000" dirty="0">
              <a:solidFill>
                <a:schemeClr val="tx1"/>
              </a:solidFill>
            </a:endParaRPr>
          </a:p>
        </p:txBody>
      </p:sp>
      <p:sp>
        <p:nvSpPr>
          <p:cNvPr id="22" name="عنصر نائب للتذييل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pPr algn="r" eaLnBrk="1" latinLnBrk="0" hangingPunct="1"/>
            <a:endParaRPr kumimoji="0" lang="en-US" sz="1000" dirty="0">
              <a:solidFill>
                <a:schemeClr val="tx1"/>
              </a:solidFill>
            </a:endParaRPr>
          </a:p>
        </p:txBody>
      </p:sp>
      <p:sp>
        <p:nvSpPr>
          <p:cNvPr id="18" name="عنصر نائب لرقم الشريحة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D5BBC35B-A44B-4119-B8DA-DE9E3DFADA20}" type="slidenum">
              <a:rPr kumimoji="0" lang="en-US" smtClean="0"/>
              <a:pPr eaLnBrk="1" latinLnBrk="0" hangingPunct="1"/>
              <a:t>‹#›</a:t>
            </a:fld>
            <a:endParaRPr kumimoji="0" lang="en-US" sz="1000" b="0">
              <a:solidFill>
                <a:schemeClr val="tx1"/>
              </a:solidFill>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r" rtl="1"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r" rtl="1"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r" rtl="1"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r" rtl="1"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r" rtl="1"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r" rtl="1"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r" rtl="1"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323529" y="476673"/>
            <a:ext cx="6048672" cy="1656184"/>
          </a:xfrm>
        </p:spPr>
        <p:txBody>
          <a:bodyPr/>
          <a:lstStyle/>
          <a:p>
            <a:r>
              <a:rPr lang="en-US" dirty="0" smtClean="0"/>
              <a:t>Bacterial Enzymes</a:t>
            </a:r>
            <a:endParaRPr lang="ar-IQ" dirty="0"/>
          </a:p>
        </p:txBody>
      </p:sp>
      <p:pic>
        <p:nvPicPr>
          <p:cNvPr id="4" name="Picture 6" descr="شعارالكرخ.jpg"/>
          <p:cNvPicPr/>
          <p:nvPr/>
        </p:nvPicPr>
        <p:blipFill>
          <a:blip r:embed="rId2"/>
          <a:stretch>
            <a:fillRect/>
          </a:stretch>
        </p:blipFill>
        <p:spPr>
          <a:xfrm>
            <a:off x="6676571" y="32656"/>
            <a:ext cx="2438400" cy="2428875"/>
          </a:xfrm>
          <a:prstGeom prst="rect">
            <a:avLst/>
          </a:prstGeom>
        </p:spPr>
      </p:pic>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35696" y="3103563"/>
            <a:ext cx="537716" cy="6588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95737" y="3098800"/>
            <a:ext cx="936103" cy="658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71801" y="3098800"/>
            <a:ext cx="432048" cy="658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71801" y="3098800"/>
            <a:ext cx="864095" cy="658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0"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419872" y="3098800"/>
            <a:ext cx="1944215" cy="658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1"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04555" y="3875968"/>
            <a:ext cx="3115518" cy="7771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065989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فرعي 2"/>
          <p:cNvSpPr>
            <a:spLocks noGrp="1"/>
          </p:cNvSpPr>
          <p:nvPr>
            <p:ph type="subTitle" idx="1"/>
          </p:nvPr>
        </p:nvSpPr>
        <p:spPr>
          <a:xfrm>
            <a:off x="251520" y="188640"/>
            <a:ext cx="6336704" cy="4622671"/>
          </a:xfrm>
        </p:spPr>
        <p:txBody>
          <a:bodyPr>
            <a:normAutofit fontScale="62500" lnSpcReduction="20000"/>
          </a:bodyPr>
          <a:lstStyle/>
          <a:p>
            <a:pPr algn="l" rtl="0"/>
            <a:r>
              <a:rPr lang="en-US" sz="3200" dirty="0">
                <a:solidFill>
                  <a:srgbClr val="FF0000"/>
                </a:solidFill>
              </a:rPr>
              <a:t>1</a:t>
            </a:r>
            <a:r>
              <a:rPr lang="en-US" sz="3200" b="1" dirty="0">
                <a:solidFill>
                  <a:srgbClr val="FF0000"/>
                </a:solidFill>
              </a:rPr>
              <a:t>. </a:t>
            </a:r>
            <a:r>
              <a:rPr lang="en-US" sz="3200" b="1" dirty="0" err="1">
                <a:solidFill>
                  <a:srgbClr val="FF0000"/>
                </a:solidFill>
              </a:rPr>
              <a:t>Oxidoreductases</a:t>
            </a:r>
            <a:r>
              <a:rPr lang="en-US" sz="3200" b="1" dirty="0">
                <a:solidFill>
                  <a:srgbClr val="FF0000"/>
                </a:solidFill>
              </a:rPr>
              <a:t>:</a:t>
            </a:r>
            <a:endParaRPr lang="en-US" sz="3200" dirty="0">
              <a:solidFill>
                <a:srgbClr val="FF0000"/>
              </a:solidFill>
            </a:endParaRPr>
          </a:p>
          <a:p>
            <a:pPr algn="l" rtl="0"/>
            <a:endParaRPr lang="en-US" sz="2900" dirty="0" smtClean="0">
              <a:solidFill>
                <a:schemeClr val="tx1"/>
              </a:solidFill>
            </a:endParaRPr>
          </a:p>
          <a:p>
            <a:pPr algn="l" rtl="0"/>
            <a:r>
              <a:rPr lang="en-US" sz="2900" dirty="0" smtClean="0">
                <a:solidFill>
                  <a:schemeClr val="tx1"/>
                </a:solidFill>
              </a:rPr>
              <a:t>These </a:t>
            </a:r>
            <a:r>
              <a:rPr lang="en-US" sz="2900" dirty="0">
                <a:solidFill>
                  <a:schemeClr val="tx1"/>
                </a:solidFill>
              </a:rPr>
              <a:t>enzymes carry out the specific energy-releasing reactions for the cell. This is most often accomplished through enzymes called dehydrogenases, which, by removing hydrogen, also remove electrons. As these electrons are passed to an electron (or hydrogen) acceptor, energy is released that the cell is able to trap and store as chemical energy.</a:t>
            </a:r>
          </a:p>
          <a:p>
            <a:pPr algn="l" rtl="0"/>
            <a:r>
              <a:rPr lang="en-US" sz="2900" dirty="0">
                <a:solidFill>
                  <a:schemeClr val="tx1"/>
                </a:solidFill>
              </a:rPr>
              <a:t> Oxidation is the only major chemical source of energy for a cell, and biological oxidation is most frequently accomplished by the removal of hydrogen. It involves a loss of electrons from highly electronegative atoms and a gain of electrons by atoms of lesser electronegativity. As electrons move from one molecule to another on this trip, one reactant is oxidized while the other is reduced. Oxidation and reduction are described, therefore, as coupled reactions. Over 200 different </a:t>
            </a:r>
            <a:r>
              <a:rPr lang="en-US" sz="2900" dirty="0" err="1">
                <a:solidFill>
                  <a:schemeClr val="tx1"/>
                </a:solidFill>
              </a:rPr>
              <a:t>oxidoreductases</a:t>
            </a:r>
            <a:r>
              <a:rPr lang="en-US" sz="2900" dirty="0">
                <a:solidFill>
                  <a:schemeClr val="tx1"/>
                </a:solidFill>
              </a:rPr>
              <a:t> have been described.</a:t>
            </a:r>
          </a:p>
        </p:txBody>
      </p:sp>
      <p:pic>
        <p:nvPicPr>
          <p:cNvPr id="4" name="Picture 6" descr="شعارالكرخ.jpg"/>
          <p:cNvPicPr/>
          <p:nvPr/>
        </p:nvPicPr>
        <p:blipFill>
          <a:blip r:embed="rId2"/>
          <a:stretch>
            <a:fillRect/>
          </a:stretch>
        </p:blipFill>
        <p:spPr>
          <a:xfrm>
            <a:off x="6676571" y="32656"/>
            <a:ext cx="2438400" cy="2428875"/>
          </a:xfrm>
          <a:prstGeom prst="rect">
            <a:avLst/>
          </a:prstGeom>
        </p:spPr>
      </p:pic>
    </p:spTree>
    <p:extLst>
      <p:ext uri="{BB962C8B-B14F-4D97-AF65-F5344CB8AC3E}">
        <p14:creationId xmlns:p14="http://schemas.microsoft.com/office/powerpoint/2010/main" val="2800622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فرعي 2"/>
          <p:cNvSpPr>
            <a:spLocks noGrp="1"/>
          </p:cNvSpPr>
          <p:nvPr>
            <p:ph type="subTitle" idx="1"/>
          </p:nvPr>
        </p:nvSpPr>
        <p:spPr>
          <a:xfrm>
            <a:off x="179512" y="188640"/>
            <a:ext cx="6408712" cy="4752528"/>
          </a:xfrm>
        </p:spPr>
        <p:txBody>
          <a:bodyPr>
            <a:normAutofit/>
          </a:bodyPr>
          <a:lstStyle/>
          <a:p>
            <a:pPr algn="l" rtl="0"/>
            <a:r>
              <a:rPr lang="en-US" sz="2400" b="1" dirty="0">
                <a:solidFill>
                  <a:srgbClr val="FF0000"/>
                </a:solidFill>
              </a:rPr>
              <a:t>2. </a:t>
            </a:r>
            <a:r>
              <a:rPr lang="en-US" sz="2400" b="1" dirty="0" err="1">
                <a:solidFill>
                  <a:srgbClr val="FF0000"/>
                </a:solidFill>
              </a:rPr>
              <a:t>Transferases</a:t>
            </a:r>
            <a:r>
              <a:rPr lang="en-US" sz="2400" b="1" dirty="0">
                <a:solidFill>
                  <a:srgbClr val="FF0000"/>
                </a:solidFill>
              </a:rPr>
              <a:t>:</a:t>
            </a:r>
            <a:endParaRPr lang="en-US" sz="2400" dirty="0">
              <a:solidFill>
                <a:srgbClr val="FF0000"/>
              </a:solidFill>
            </a:endParaRPr>
          </a:p>
          <a:p>
            <a:pPr algn="l" rtl="0"/>
            <a:endParaRPr lang="en-US" sz="2000" dirty="0" smtClean="0"/>
          </a:p>
          <a:p>
            <a:pPr algn="l" rtl="0"/>
            <a:r>
              <a:rPr lang="en-US" sz="2000" dirty="0" smtClean="0">
                <a:solidFill>
                  <a:schemeClr val="tx1"/>
                </a:solidFill>
              </a:rPr>
              <a:t>During </a:t>
            </a:r>
            <a:r>
              <a:rPr lang="en-US" sz="2000" dirty="0">
                <a:solidFill>
                  <a:schemeClr val="tx1"/>
                </a:solidFill>
              </a:rPr>
              <a:t>degradation and synthesis of compounds in cells, functional chemical groups are frequently transferred from one substrate to another. This does not cause the liberation of energy from the substrate but instead converts a substrate to a compound that may then be oxidized or used for the synthesis of cellular materials. A number of special names are used to indicate reaction types (e.g. kinase) to indicate a phosphate transfer from ATP or other phosphate donor, to the named substrate.</a:t>
            </a:r>
          </a:p>
        </p:txBody>
      </p:sp>
      <p:pic>
        <p:nvPicPr>
          <p:cNvPr id="4" name="Picture 6" descr="شعارالكرخ.jpg"/>
          <p:cNvPicPr/>
          <p:nvPr/>
        </p:nvPicPr>
        <p:blipFill>
          <a:blip r:embed="rId2"/>
          <a:stretch>
            <a:fillRect/>
          </a:stretch>
        </p:blipFill>
        <p:spPr>
          <a:xfrm>
            <a:off x="6676571" y="32656"/>
            <a:ext cx="2438400" cy="2428875"/>
          </a:xfrm>
          <a:prstGeom prst="rect">
            <a:avLst/>
          </a:prstGeom>
        </p:spPr>
      </p:pic>
    </p:spTree>
    <p:extLst>
      <p:ext uri="{BB962C8B-B14F-4D97-AF65-F5344CB8AC3E}">
        <p14:creationId xmlns:p14="http://schemas.microsoft.com/office/powerpoint/2010/main" val="38836159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فرعي 2"/>
          <p:cNvSpPr>
            <a:spLocks noGrp="1"/>
          </p:cNvSpPr>
          <p:nvPr>
            <p:ph type="subTitle" idx="1"/>
          </p:nvPr>
        </p:nvSpPr>
        <p:spPr>
          <a:xfrm>
            <a:off x="-1" y="188640"/>
            <a:ext cx="6676571" cy="4824536"/>
          </a:xfrm>
        </p:spPr>
        <p:txBody>
          <a:bodyPr>
            <a:normAutofit fontScale="62500" lnSpcReduction="20000"/>
          </a:bodyPr>
          <a:lstStyle/>
          <a:p>
            <a:pPr algn="l" rtl="0"/>
            <a:r>
              <a:rPr lang="en-US" sz="3400" b="1" dirty="0">
                <a:solidFill>
                  <a:srgbClr val="FF0000"/>
                </a:solidFill>
              </a:rPr>
              <a:t>3. Hydrolases:</a:t>
            </a:r>
            <a:endParaRPr lang="en-US" sz="3400" dirty="0">
              <a:solidFill>
                <a:srgbClr val="FF0000"/>
              </a:solidFill>
            </a:endParaRPr>
          </a:p>
          <a:p>
            <a:pPr algn="l" rtl="0"/>
            <a:r>
              <a:rPr lang="en-US" sz="3200" dirty="0">
                <a:solidFill>
                  <a:schemeClr val="tx1"/>
                </a:solidFill>
              </a:rPr>
              <a:t>These enzymes break large molecules into smaller ones. In bacteria and some fungi these enzymes are excreted by the cell into its external environment (and are called </a:t>
            </a:r>
            <a:r>
              <a:rPr lang="en-US" sz="3200" dirty="0" err="1">
                <a:solidFill>
                  <a:schemeClr val="tx1"/>
                </a:solidFill>
              </a:rPr>
              <a:t>exoenzymes</a:t>
            </a:r>
            <a:r>
              <a:rPr lang="en-US" sz="3200" dirty="0">
                <a:solidFill>
                  <a:schemeClr val="tx1"/>
                </a:solidFill>
              </a:rPr>
              <a:t>). In this way large insoluble compounds can be broken down in the presence of water into soluble molecules that can enter the bacterial or fungal cell and serve as nutrients. General examples of hydrolytic enzymes include:</a:t>
            </a:r>
          </a:p>
          <a:p>
            <a:pPr algn="l" rtl="0"/>
            <a:r>
              <a:rPr lang="en-US" dirty="0"/>
              <a:t> </a:t>
            </a:r>
          </a:p>
          <a:p>
            <a:pPr algn="l" rtl="0"/>
            <a:r>
              <a:rPr lang="en-US" sz="2900" dirty="0"/>
              <a:t> </a:t>
            </a:r>
            <a:r>
              <a:rPr lang="en-US" sz="2900" dirty="0" err="1">
                <a:solidFill>
                  <a:srgbClr val="FF0000"/>
                </a:solidFill>
              </a:rPr>
              <a:t>Cellulases</a:t>
            </a:r>
            <a:r>
              <a:rPr lang="en-US" sz="2900" dirty="0"/>
              <a:t> - hydrolyze cellulose to glucose</a:t>
            </a:r>
          </a:p>
          <a:p>
            <a:pPr algn="l" rtl="0"/>
            <a:r>
              <a:rPr lang="en-US" sz="2900" dirty="0">
                <a:solidFill>
                  <a:srgbClr val="FF0000"/>
                </a:solidFill>
              </a:rPr>
              <a:t> Amylases</a:t>
            </a:r>
            <a:r>
              <a:rPr lang="en-US" sz="2900" dirty="0"/>
              <a:t> - hydrolyze starch to maltose</a:t>
            </a:r>
          </a:p>
          <a:p>
            <a:pPr algn="l" rtl="0"/>
            <a:r>
              <a:rPr lang="en-US" sz="2900" dirty="0">
                <a:solidFill>
                  <a:srgbClr val="FF0000"/>
                </a:solidFill>
              </a:rPr>
              <a:t> Proteases </a:t>
            </a:r>
            <a:r>
              <a:rPr lang="en-US" sz="2900" dirty="0"/>
              <a:t>- hydrolyze proteins to amino acids</a:t>
            </a:r>
          </a:p>
          <a:p>
            <a:pPr algn="l" rtl="0"/>
            <a:r>
              <a:rPr lang="en-US" sz="2900" dirty="0"/>
              <a:t> </a:t>
            </a:r>
            <a:r>
              <a:rPr lang="en-US" sz="2900" dirty="0">
                <a:solidFill>
                  <a:srgbClr val="FF0000"/>
                </a:solidFill>
              </a:rPr>
              <a:t>Lipases</a:t>
            </a:r>
            <a:r>
              <a:rPr lang="en-US" sz="2900" dirty="0"/>
              <a:t> - hydrolyze fats to glycerol and fatty acids</a:t>
            </a:r>
          </a:p>
          <a:p>
            <a:pPr algn="l" rtl="0"/>
            <a:r>
              <a:rPr lang="en-US" sz="2900" dirty="0">
                <a:solidFill>
                  <a:srgbClr val="FF0000"/>
                </a:solidFill>
              </a:rPr>
              <a:t> Nucleases </a:t>
            </a:r>
            <a:r>
              <a:rPr lang="en-US" sz="2900" dirty="0"/>
              <a:t>- hydrolyze ribonucleic acid (RNA) and </a:t>
            </a:r>
            <a:r>
              <a:rPr lang="en-US" sz="2900" dirty="0" err="1" smtClean="0"/>
              <a:t>deoxyribonucleicacid</a:t>
            </a:r>
            <a:r>
              <a:rPr lang="en-US" sz="2900" dirty="0" smtClean="0"/>
              <a:t> </a:t>
            </a:r>
            <a:r>
              <a:rPr lang="en-US" sz="2900" dirty="0"/>
              <a:t>(DNA) into smaller soluble molecules</a:t>
            </a:r>
          </a:p>
        </p:txBody>
      </p:sp>
      <p:pic>
        <p:nvPicPr>
          <p:cNvPr id="4" name="Picture 6" descr="شعارالكرخ.jpg"/>
          <p:cNvPicPr/>
          <p:nvPr/>
        </p:nvPicPr>
        <p:blipFill>
          <a:blip r:embed="rId2"/>
          <a:stretch>
            <a:fillRect/>
          </a:stretch>
        </p:blipFill>
        <p:spPr>
          <a:xfrm>
            <a:off x="6676571" y="32656"/>
            <a:ext cx="2438400" cy="2428875"/>
          </a:xfrm>
          <a:prstGeom prst="rect">
            <a:avLst/>
          </a:prstGeom>
        </p:spPr>
      </p:pic>
    </p:spTree>
    <p:extLst>
      <p:ext uri="{BB962C8B-B14F-4D97-AF65-F5344CB8AC3E}">
        <p14:creationId xmlns:p14="http://schemas.microsoft.com/office/powerpoint/2010/main" val="29880270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فرعي 2"/>
          <p:cNvSpPr>
            <a:spLocks noGrp="1"/>
          </p:cNvSpPr>
          <p:nvPr>
            <p:ph type="subTitle" idx="1"/>
          </p:nvPr>
        </p:nvSpPr>
        <p:spPr>
          <a:xfrm>
            <a:off x="107504" y="260648"/>
            <a:ext cx="6408712" cy="4550663"/>
          </a:xfrm>
        </p:spPr>
        <p:txBody>
          <a:bodyPr>
            <a:noAutofit/>
          </a:bodyPr>
          <a:lstStyle/>
          <a:p>
            <a:pPr algn="l" rtl="0"/>
            <a:r>
              <a:rPr lang="en-US" sz="2000" dirty="0"/>
              <a:t>Many of the </a:t>
            </a:r>
            <a:r>
              <a:rPr lang="en-US" sz="2000" dirty="0" err="1"/>
              <a:t>exoenzymes</a:t>
            </a:r>
            <a:r>
              <a:rPr lang="en-US" sz="2000" dirty="0"/>
              <a:t> or hydrolases of bacteria are really digestive juices. Similar </a:t>
            </a:r>
            <a:r>
              <a:rPr lang="en-US" sz="2000" dirty="0" err="1"/>
              <a:t>exoenzymes</a:t>
            </a:r>
            <a:r>
              <a:rPr lang="en-US" sz="2000" dirty="0"/>
              <a:t> in human are the digestive juices that break food down into substances that are usable by the body. Some </a:t>
            </a:r>
            <a:r>
              <a:rPr lang="en-US" sz="2000" dirty="0" err="1"/>
              <a:t>exoenzymes</a:t>
            </a:r>
            <a:r>
              <a:rPr lang="en-US" sz="2000" dirty="0"/>
              <a:t> of bacteria are potent toxins and contribute to the disease-producing potential of bacteria by catalyzing reactions that are harmful to the host.</a:t>
            </a:r>
          </a:p>
          <a:p>
            <a:pPr algn="l" rtl="0"/>
            <a:r>
              <a:rPr lang="en-US" sz="2000" dirty="0"/>
              <a:t> </a:t>
            </a:r>
            <a:r>
              <a:rPr lang="en-US" sz="2400" b="1" dirty="0" smtClean="0">
                <a:solidFill>
                  <a:srgbClr val="FF0000"/>
                </a:solidFill>
              </a:rPr>
              <a:t>4</a:t>
            </a:r>
            <a:r>
              <a:rPr lang="en-US" sz="2400" b="1" dirty="0">
                <a:solidFill>
                  <a:srgbClr val="FF0000"/>
                </a:solidFill>
              </a:rPr>
              <a:t>. </a:t>
            </a:r>
            <a:r>
              <a:rPr lang="en-US" sz="2400" b="1" dirty="0" err="1">
                <a:solidFill>
                  <a:srgbClr val="FF0000"/>
                </a:solidFill>
              </a:rPr>
              <a:t>Lyases</a:t>
            </a:r>
            <a:r>
              <a:rPr lang="en-US" sz="2400" b="1" dirty="0">
                <a:solidFill>
                  <a:srgbClr val="FF0000"/>
                </a:solidFill>
              </a:rPr>
              <a:t>:</a:t>
            </a:r>
            <a:endParaRPr lang="en-US" sz="2400" dirty="0">
              <a:solidFill>
                <a:srgbClr val="FF0000"/>
              </a:solidFill>
            </a:endParaRPr>
          </a:p>
          <a:p>
            <a:pPr algn="l" rtl="0"/>
            <a:r>
              <a:rPr lang="en-US" sz="2000" dirty="0"/>
              <a:t>These enzymes either (1) remove groups from substrates </a:t>
            </a:r>
            <a:r>
              <a:rPr lang="en-US" sz="2000" dirty="0" err="1"/>
              <a:t>nonhydrolytically</a:t>
            </a:r>
            <a:r>
              <a:rPr lang="en-US" sz="2000" dirty="0"/>
              <a:t>, usually leaving double bonds, or, (2) add groups to both atoms involved in a double bond thus converting the double bond to a single bond.</a:t>
            </a:r>
          </a:p>
        </p:txBody>
      </p:sp>
      <p:pic>
        <p:nvPicPr>
          <p:cNvPr id="4" name="Picture 6" descr="شعارالكرخ.jpg"/>
          <p:cNvPicPr/>
          <p:nvPr/>
        </p:nvPicPr>
        <p:blipFill>
          <a:blip r:embed="rId2"/>
          <a:stretch>
            <a:fillRect/>
          </a:stretch>
        </p:blipFill>
        <p:spPr>
          <a:xfrm>
            <a:off x="6676571" y="32656"/>
            <a:ext cx="2438400" cy="2428875"/>
          </a:xfrm>
          <a:prstGeom prst="rect">
            <a:avLst/>
          </a:prstGeom>
        </p:spPr>
      </p:pic>
    </p:spTree>
    <p:extLst>
      <p:ext uri="{BB962C8B-B14F-4D97-AF65-F5344CB8AC3E}">
        <p14:creationId xmlns:p14="http://schemas.microsoft.com/office/powerpoint/2010/main" val="5486610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فرعي 2"/>
          <p:cNvSpPr>
            <a:spLocks noGrp="1"/>
          </p:cNvSpPr>
          <p:nvPr>
            <p:ph type="subTitle" idx="1"/>
          </p:nvPr>
        </p:nvSpPr>
        <p:spPr>
          <a:xfrm>
            <a:off x="107504" y="260648"/>
            <a:ext cx="6408712" cy="4550663"/>
          </a:xfrm>
        </p:spPr>
        <p:txBody>
          <a:bodyPr>
            <a:noAutofit/>
          </a:bodyPr>
          <a:lstStyle/>
          <a:p>
            <a:pPr algn="l" rtl="0"/>
            <a:r>
              <a:rPr lang="en-US" sz="2400" b="1" dirty="0">
                <a:solidFill>
                  <a:srgbClr val="FF0000"/>
                </a:solidFill>
              </a:rPr>
              <a:t>5. </a:t>
            </a:r>
            <a:r>
              <a:rPr lang="en-US" sz="2400" b="1" dirty="0" err="1">
                <a:solidFill>
                  <a:srgbClr val="FF0000"/>
                </a:solidFill>
              </a:rPr>
              <a:t>Isomerases</a:t>
            </a:r>
            <a:r>
              <a:rPr lang="en-US" sz="2400" b="1" dirty="0">
                <a:solidFill>
                  <a:srgbClr val="FF0000"/>
                </a:solidFill>
              </a:rPr>
              <a:t>:</a:t>
            </a:r>
            <a:endParaRPr lang="en-US" sz="2400" dirty="0">
              <a:solidFill>
                <a:srgbClr val="FF0000"/>
              </a:solidFill>
            </a:endParaRPr>
          </a:p>
          <a:p>
            <a:pPr algn="l" rtl="0"/>
            <a:r>
              <a:rPr lang="en-US" sz="2000" dirty="0"/>
              <a:t>The </a:t>
            </a:r>
            <a:r>
              <a:rPr lang="en-US" sz="2000" dirty="0" err="1"/>
              <a:t>isomerases</a:t>
            </a:r>
            <a:r>
              <a:rPr lang="en-US" sz="2000" dirty="0"/>
              <a:t> catalyze reactions where reactants and products do not differ in their chemical composition, but in the way chemical groups are arranged on the molecule. This is easiest to see in the case of </a:t>
            </a:r>
            <a:r>
              <a:rPr lang="en-US" sz="2000" dirty="0" err="1"/>
              <a:t>epimerases</a:t>
            </a:r>
            <a:r>
              <a:rPr lang="en-US" sz="2000" dirty="0"/>
              <a:t> or </a:t>
            </a:r>
            <a:r>
              <a:rPr lang="en-US" sz="2000" dirty="0" err="1"/>
              <a:t>racemases</a:t>
            </a:r>
            <a:r>
              <a:rPr lang="en-US" sz="2000" dirty="0"/>
              <a:t> which simply catalyze a rearrangement of the groups attached to an asymmetric carbon atom. There are </a:t>
            </a:r>
            <a:r>
              <a:rPr lang="en-US" sz="2000" dirty="0" err="1"/>
              <a:t>epimerases</a:t>
            </a:r>
            <a:r>
              <a:rPr lang="en-US" sz="2000" dirty="0"/>
              <a:t>, for example, that interconvert sugars by changing the positions of specific hydroxyl groups, and there are </a:t>
            </a:r>
            <a:r>
              <a:rPr lang="en-US" sz="2000" dirty="0" err="1"/>
              <a:t>racemases</a:t>
            </a:r>
            <a:r>
              <a:rPr lang="en-US" sz="2000" dirty="0"/>
              <a:t> the interconvert the L and D isomers of amino acids such as glutamic acid, alanine, and lysine. </a:t>
            </a:r>
            <a:r>
              <a:rPr lang="en-US" sz="2000" dirty="0" err="1"/>
              <a:t>Mutases</a:t>
            </a:r>
            <a:r>
              <a:rPr lang="en-US" sz="2000" dirty="0"/>
              <a:t> transfer a group such as a phosphate from one place in a molecule to another.</a:t>
            </a:r>
          </a:p>
          <a:p>
            <a:pPr algn="l"/>
            <a:endParaRPr lang="ar-IQ" sz="2000" dirty="0"/>
          </a:p>
        </p:txBody>
      </p:sp>
      <p:pic>
        <p:nvPicPr>
          <p:cNvPr id="4" name="Picture 6" descr="شعارالكرخ.jpg"/>
          <p:cNvPicPr/>
          <p:nvPr/>
        </p:nvPicPr>
        <p:blipFill>
          <a:blip r:embed="rId2"/>
          <a:stretch>
            <a:fillRect/>
          </a:stretch>
        </p:blipFill>
        <p:spPr>
          <a:xfrm>
            <a:off x="6676571" y="32656"/>
            <a:ext cx="2438400" cy="2428875"/>
          </a:xfrm>
          <a:prstGeom prst="rect">
            <a:avLst/>
          </a:prstGeom>
        </p:spPr>
      </p:pic>
    </p:spTree>
    <p:extLst>
      <p:ext uri="{BB962C8B-B14F-4D97-AF65-F5344CB8AC3E}">
        <p14:creationId xmlns:p14="http://schemas.microsoft.com/office/powerpoint/2010/main" val="26155110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فرعي 2"/>
          <p:cNvSpPr>
            <a:spLocks noGrp="1"/>
          </p:cNvSpPr>
          <p:nvPr>
            <p:ph type="subTitle" idx="1"/>
          </p:nvPr>
        </p:nvSpPr>
        <p:spPr>
          <a:xfrm>
            <a:off x="0" y="188640"/>
            <a:ext cx="6516216" cy="4622671"/>
          </a:xfrm>
        </p:spPr>
        <p:txBody>
          <a:bodyPr>
            <a:noAutofit/>
          </a:bodyPr>
          <a:lstStyle/>
          <a:p>
            <a:pPr algn="l" rtl="0"/>
            <a:r>
              <a:rPr lang="en-US" sz="2400" b="1" dirty="0">
                <a:solidFill>
                  <a:srgbClr val="FF0000"/>
                </a:solidFill>
              </a:rPr>
              <a:t>6. </a:t>
            </a:r>
            <a:r>
              <a:rPr lang="en-US" sz="2400" b="1" dirty="0" smtClean="0">
                <a:solidFill>
                  <a:srgbClr val="FF0000"/>
                </a:solidFill>
              </a:rPr>
              <a:t>Ligases</a:t>
            </a:r>
            <a:endParaRPr lang="en-US" sz="2400" dirty="0">
              <a:solidFill>
                <a:srgbClr val="FF0000"/>
              </a:solidFill>
            </a:endParaRPr>
          </a:p>
          <a:p>
            <a:pPr algn="l" rtl="0"/>
            <a:r>
              <a:rPr lang="en-US" sz="1800" dirty="0"/>
              <a:t>Ligases catalyze reactions in which two molecules are linked together with the consumption of energy from ATP. These are synthesis reactions and the enzymes have been known for years as </a:t>
            </a:r>
            <a:r>
              <a:rPr lang="en-US" sz="1800" dirty="0" err="1"/>
              <a:t>synthetases</a:t>
            </a:r>
            <a:r>
              <a:rPr lang="en-US" sz="1800" dirty="0"/>
              <a:t>. Ligases take part in many of the steps involved in the synthesis of macromolecules such as proteins and many other compounds used as intermediates in nucleic acid biosynthesis. </a:t>
            </a:r>
          </a:p>
          <a:p>
            <a:pPr algn="l" rtl="0"/>
            <a:r>
              <a:rPr lang="en-US" sz="1800" dirty="0" smtClean="0"/>
              <a:t>should </a:t>
            </a:r>
            <a:r>
              <a:rPr lang="en-US" sz="1800" dirty="0"/>
              <a:t>be stressed that the action of cellular enzymes is neither sporadic or disorganized. All cells, including bacteria, have enzyme systems in which the enzymes work in an orderly sequence until a particular series of reactions has been completed. Many enzyme systems act in a kind of chain reaction; the product of one reaction become the substrate for the next reaction in the series and so on.</a:t>
            </a:r>
          </a:p>
        </p:txBody>
      </p:sp>
      <p:pic>
        <p:nvPicPr>
          <p:cNvPr id="4" name="Picture 6" descr="شعارالكرخ.jpg"/>
          <p:cNvPicPr/>
          <p:nvPr/>
        </p:nvPicPr>
        <p:blipFill>
          <a:blip r:embed="rId2"/>
          <a:stretch>
            <a:fillRect/>
          </a:stretch>
        </p:blipFill>
        <p:spPr>
          <a:xfrm>
            <a:off x="6676571" y="32656"/>
            <a:ext cx="2438400" cy="2428875"/>
          </a:xfrm>
          <a:prstGeom prst="rect">
            <a:avLst/>
          </a:prstGeom>
        </p:spPr>
      </p:pic>
    </p:spTree>
    <p:extLst>
      <p:ext uri="{BB962C8B-B14F-4D97-AF65-F5344CB8AC3E}">
        <p14:creationId xmlns:p14="http://schemas.microsoft.com/office/powerpoint/2010/main" val="41561353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فرعي 2"/>
          <p:cNvSpPr>
            <a:spLocks noGrp="1"/>
          </p:cNvSpPr>
          <p:nvPr>
            <p:ph type="subTitle" idx="1"/>
          </p:nvPr>
        </p:nvSpPr>
        <p:spPr>
          <a:xfrm>
            <a:off x="107504" y="260648"/>
            <a:ext cx="6408712" cy="4550663"/>
          </a:xfrm>
        </p:spPr>
        <p:txBody>
          <a:bodyPr/>
          <a:lstStyle/>
          <a:p>
            <a:endParaRPr lang="ar-IQ" dirty="0"/>
          </a:p>
        </p:txBody>
      </p:sp>
      <p:pic>
        <p:nvPicPr>
          <p:cNvPr id="5" name="Content Placeholder 4" descr="54242427-have-a-nice-day-handwriting-on-a-napkin-with-cup-of-coffee-and-pen.jpg"/>
          <p:cNvPicPr>
            <a:picLocks noGrp="1" noChangeAspect="1"/>
          </p:cNvPicPr>
          <p:nvPr/>
        </p:nvPicPr>
        <p:blipFill>
          <a:blip r:embed="rId2"/>
          <a:stretch>
            <a:fillRect/>
          </a:stretch>
        </p:blipFill>
        <p:spPr>
          <a:xfrm>
            <a:off x="0" y="0"/>
            <a:ext cx="9144000" cy="5518713"/>
          </a:xfrm>
          <a:prstGeom prst="rect">
            <a:avLst/>
          </a:prstGeom>
        </p:spPr>
      </p:pic>
    </p:spTree>
    <p:extLst>
      <p:ext uri="{BB962C8B-B14F-4D97-AF65-F5344CB8AC3E}">
        <p14:creationId xmlns:p14="http://schemas.microsoft.com/office/powerpoint/2010/main" val="38508468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755576" y="1052735"/>
            <a:ext cx="5616624" cy="864097"/>
          </a:xfrm>
        </p:spPr>
        <p:txBody>
          <a:bodyPr>
            <a:normAutofit fontScale="90000"/>
          </a:bodyPr>
          <a:lstStyle/>
          <a:p>
            <a:pPr algn="l" rtl="0">
              <a:lnSpc>
                <a:spcPct val="115000"/>
              </a:lnSpc>
              <a:spcAft>
                <a:spcPts val="1000"/>
              </a:spcAft>
            </a:pPr>
            <a:r>
              <a:rPr lang="en-US" dirty="0">
                <a:solidFill>
                  <a:srgbClr val="000000"/>
                </a:solidFill>
                <a:effectLst/>
                <a:latin typeface="Times New Roman"/>
                <a:ea typeface="Calibri"/>
                <a:cs typeface="Times New Roman"/>
              </a:rPr>
              <a:t>Enzymes:</a:t>
            </a:r>
            <a:r>
              <a:rPr lang="en-US" sz="3600" dirty="0">
                <a:effectLst/>
                <a:latin typeface="Calibri"/>
                <a:ea typeface="Calibri"/>
                <a:cs typeface="Arial"/>
              </a:rPr>
              <a:t/>
            </a:r>
            <a:br>
              <a:rPr lang="en-US" sz="3600" dirty="0">
                <a:effectLst/>
                <a:latin typeface="Calibri"/>
                <a:ea typeface="Calibri"/>
                <a:cs typeface="Arial"/>
              </a:rPr>
            </a:br>
            <a:endParaRPr lang="ar-IQ" dirty="0"/>
          </a:p>
        </p:txBody>
      </p:sp>
      <p:sp>
        <p:nvSpPr>
          <p:cNvPr id="3" name="عنوان فرعي 2"/>
          <p:cNvSpPr>
            <a:spLocks noGrp="1"/>
          </p:cNvSpPr>
          <p:nvPr>
            <p:ph type="subTitle" idx="1"/>
          </p:nvPr>
        </p:nvSpPr>
        <p:spPr>
          <a:xfrm>
            <a:off x="179512" y="1412776"/>
            <a:ext cx="6336704" cy="3398535"/>
          </a:xfrm>
        </p:spPr>
        <p:txBody>
          <a:bodyPr>
            <a:normAutofit fontScale="70000" lnSpcReduction="20000"/>
          </a:bodyPr>
          <a:lstStyle/>
          <a:p>
            <a:pPr algn="l" rtl="0"/>
            <a:r>
              <a:rPr lang="en-US" dirty="0">
                <a:solidFill>
                  <a:schemeClr val="tx1"/>
                </a:solidFill>
              </a:rPr>
              <a:t>are proteins that act as catalysts. They are living organisms. </a:t>
            </a:r>
            <a:br>
              <a:rPr lang="en-US" dirty="0">
                <a:solidFill>
                  <a:schemeClr val="tx1"/>
                </a:solidFill>
              </a:rPr>
            </a:br>
            <a:r>
              <a:rPr lang="en-US" dirty="0">
                <a:solidFill>
                  <a:schemeClr val="tx1"/>
                </a:solidFill>
              </a:rPr>
              <a:t>The enzyme is responsible for accelerating the rate of a reaction in which the various substrates are converted to other products with the formation of enzymes-substrate </a:t>
            </a:r>
            <a:r>
              <a:rPr lang="en-US" dirty="0" err="1">
                <a:solidFill>
                  <a:schemeClr val="tx1"/>
                </a:solidFill>
              </a:rPr>
              <a:t>complexs</a:t>
            </a:r>
            <a:r>
              <a:rPr lang="en-US" dirty="0">
                <a:solidFill>
                  <a:schemeClr val="tx1"/>
                </a:solidFill>
              </a:rPr>
              <a:t>.</a:t>
            </a:r>
          </a:p>
          <a:p>
            <a:pPr algn="l" rtl="0"/>
            <a:r>
              <a:rPr lang="en-US" dirty="0">
                <a:solidFill>
                  <a:schemeClr val="tx1"/>
                </a:solidFill>
              </a:rPr>
              <a:t> </a:t>
            </a:r>
            <a:br>
              <a:rPr lang="en-US" dirty="0">
                <a:solidFill>
                  <a:schemeClr val="tx1"/>
                </a:solidFill>
              </a:rPr>
            </a:br>
            <a:r>
              <a:rPr lang="en-US" dirty="0">
                <a:solidFill>
                  <a:schemeClr val="tx1"/>
                </a:solidFill>
              </a:rPr>
              <a:t>Generally, each type of enzyme catalyzes only one reaction type and acts on a specific type of substrate. This is often cited as a mechanism to </a:t>
            </a:r>
            <a:r>
              <a:rPr lang="en-US" dirty="0" err="1">
                <a:solidFill>
                  <a:schemeClr val="tx1"/>
                </a:solidFill>
              </a:rPr>
              <a:t>lockand</a:t>
            </a:r>
            <a:r>
              <a:rPr lang="en-US" dirty="0">
                <a:solidFill>
                  <a:schemeClr val="tx1"/>
                </a:solidFill>
              </a:rPr>
              <a:t> key. Therefore, enzymes are highly specific and discriminating between molecules of slightly different substrate.</a:t>
            </a:r>
          </a:p>
          <a:p>
            <a:pPr algn="l"/>
            <a:endParaRPr lang="ar-IQ" dirty="0"/>
          </a:p>
        </p:txBody>
      </p:sp>
      <p:pic>
        <p:nvPicPr>
          <p:cNvPr id="4" name="Picture 6" descr="شعارالكرخ.jpg"/>
          <p:cNvPicPr/>
          <p:nvPr/>
        </p:nvPicPr>
        <p:blipFill>
          <a:blip r:embed="rId3"/>
          <a:stretch>
            <a:fillRect/>
          </a:stretch>
        </p:blipFill>
        <p:spPr>
          <a:xfrm>
            <a:off x="6676571" y="32656"/>
            <a:ext cx="2438400" cy="2428875"/>
          </a:xfrm>
          <a:prstGeom prst="rect">
            <a:avLst/>
          </a:prstGeom>
        </p:spPr>
      </p:pic>
    </p:spTree>
    <p:extLst>
      <p:ext uri="{BB962C8B-B14F-4D97-AF65-F5344CB8AC3E}">
        <p14:creationId xmlns:p14="http://schemas.microsoft.com/office/powerpoint/2010/main" val="11526114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فرعي 2"/>
          <p:cNvSpPr>
            <a:spLocks noGrp="1"/>
          </p:cNvSpPr>
          <p:nvPr>
            <p:ph type="subTitle" idx="1"/>
          </p:nvPr>
        </p:nvSpPr>
        <p:spPr>
          <a:xfrm>
            <a:off x="107504" y="404664"/>
            <a:ext cx="6569067" cy="4680520"/>
          </a:xfrm>
        </p:spPr>
        <p:txBody>
          <a:bodyPr>
            <a:normAutofit lnSpcReduction="10000"/>
          </a:bodyPr>
          <a:lstStyle/>
          <a:p>
            <a:pPr algn="l" rtl="0"/>
            <a:r>
              <a:rPr lang="en-US" dirty="0">
                <a:solidFill>
                  <a:schemeClr val="tx1"/>
                </a:solidFill>
              </a:rPr>
              <a:t>Enzymes show optimum catalytic activity only in a narrow range of temperature, ionic strength and </a:t>
            </a:r>
            <a:r>
              <a:rPr lang="en-US" dirty="0" err="1">
                <a:solidFill>
                  <a:schemeClr val="tx1"/>
                </a:solidFill>
              </a:rPr>
              <a:t>pH.</a:t>
            </a:r>
            <a:endParaRPr lang="en-US" dirty="0">
              <a:solidFill>
                <a:schemeClr val="tx1"/>
              </a:solidFill>
            </a:endParaRPr>
          </a:p>
          <a:p>
            <a:pPr algn="l"/>
            <a:r>
              <a:rPr lang="en-US" dirty="0">
                <a:solidFill>
                  <a:schemeClr val="tx1"/>
                </a:solidFill>
              </a:rPr>
              <a:t>Bacteria are able to produce many different types of enzymes.</a:t>
            </a:r>
            <a:r>
              <a:rPr lang="en-US" b="1" dirty="0">
                <a:solidFill>
                  <a:schemeClr val="tx1"/>
                </a:solidFill>
              </a:rPr>
              <a:t> </a:t>
            </a:r>
            <a:r>
              <a:rPr lang="en-US" dirty="0">
                <a:solidFill>
                  <a:schemeClr val="tx1"/>
                </a:solidFill>
              </a:rPr>
              <a:t>They are</a:t>
            </a:r>
            <a:r>
              <a:rPr lang="en-US" b="1" dirty="0">
                <a:solidFill>
                  <a:schemeClr val="tx1"/>
                </a:solidFill>
              </a:rPr>
              <a:t> </a:t>
            </a:r>
            <a:r>
              <a:rPr lang="en-US" dirty="0">
                <a:solidFill>
                  <a:schemeClr val="tx1"/>
                </a:solidFill>
              </a:rPr>
              <a:t>living organisms which react to environment.       </a:t>
            </a:r>
          </a:p>
          <a:p>
            <a:pPr algn="l"/>
            <a:r>
              <a:rPr lang="en-US" dirty="0">
                <a:solidFill>
                  <a:schemeClr val="tx1"/>
                </a:solidFill>
              </a:rPr>
              <a:t>Bacteria are generally able to produce enzymes that degrade a wide variety of organic materials such as fats, oils, cellulose, </a:t>
            </a:r>
            <a:r>
              <a:rPr lang="en-US" dirty="0" err="1">
                <a:solidFill>
                  <a:schemeClr val="tx1"/>
                </a:solidFill>
              </a:rPr>
              <a:t>xylan</a:t>
            </a:r>
            <a:r>
              <a:rPr lang="en-US" dirty="0">
                <a:solidFill>
                  <a:schemeClr val="tx1"/>
                </a:solidFill>
              </a:rPr>
              <a:t>, proteins, and starches.</a:t>
            </a:r>
          </a:p>
          <a:p>
            <a:pPr algn="l"/>
            <a:endParaRPr lang="ar-IQ" dirty="0">
              <a:solidFill>
                <a:schemeClr val="tx1"/>
              </a:solidFill>
            </a:endParaRPr>
          </a:p>
        </p:txBody>
      </p:sp>
      <p:pic>
        <p:nvPicPr>
          <p:cNvPr id="4" name="Picture 6" descr="شعارالكرخ.jpg"/>
          <p:cNvPicPr/>
          <p:nvPr/>
        </p:nvPicPr>
        <p:blipFill>
          <a:blip r:embed="rId2"/>
          <a:stretch>
            <a:fillRect/>
          </a:stretch>
        </p:blipFill>
        <p:spPr>
          <a:xfrm>
            <a:off x="6676571" y="32656"/>
            <a:ext cx="2438400" cy="2428875"/>
          </a:xfrm>
          <a:prstGeom prst="rect">
            <a:avLst/>
          </a:prstGeom>
        </p:spPr>
      </p:pic>
    </p:spTree>
    <p:extLst>
      <p:ext uri="{BB962C8B-B14F-4D97-AF65-F5344CB8AC3E}">
        <p14:creationId xmlns:p14="http://schemas.microsoft.com/office/powerpoint/2010/main" val="17954997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فرعي 2"/>
          <p:cNvSpPr>
            <a:spLocks noGrp="1"/>
          </p:cNvSpPr>
          <p:nvPr>
            <p:ph type="subTitle" idx="1"/>
          </p:nvPr>
        </p:nvSpPr>
        <p:spPr>
          <a:xfrm>
            <a:off x="251520" y="332656"/>
            <a:ext cx="6425051" cy="4680520"/>
          </a:xfrm>
        </p:spPr>
        <p:txBody>
          <a:bodyPr>
            <a:normAutofit fontScale="70000" lnSpcReduction="20000"/>
          </a:bodyPr>
          <a:lstStyle/>
          <a:p>
            <a:pPr algn="l"/>
            <a:r>
              <a:rPr lang="en-US" dirty="0">
                <a:solidFill>
                  <a:schemeClr val="tx1"/>
                </a:solidFill>
              </a:rPr>
              <a:t>It is important to note that all these materials are polymers should contact several types of enzymes to be degraded efficiently to achieve basic molecules. </a:t>
            </a:r>
            <a:br>
              <a:rPr lang="en-US" dirty="0">
                <a:solidFill>
                  <a:schemeClr val="tx1"/>
                </a:solidFill>
              </a:rPr>
            </a:br>
            <a:r>
              <a:rPr lang="en-US" dirty="0">
                <a:solidFill>
                  <a:schemeClr val="tx1"/>
                </a:solidFill>
              </a:rPr>
              <a:t>Nature provides a "specific machine" of enzymes to attack each type of polymer. </a:t>
            </a:r>
            <a:br>
              <a:rPr lang="en-US" dirty="0">
                <a:solidFill>
                  <a:schemeClr val="tx1"/>
                </a:solidFill>
              </a:rPr>
            </a:br>
            <a:r>
              <a:rPr lang="en-US" dirty="0">
                <a:solidFill>
                  <a:schemeClr val="tx1"/>
                </a:solidFill>
              </a:rPr>
              <a:t>For example, three different classes of enzymes (</a:t>
            </a:r>
            <a:r>
              <a:rPr lang="en-US" dirty="0" err="1">
                <a:solidFill>
                  <a:schemeClr val="tx1"/>
                </a:solidFill>
              </a:rPr>
              <a:t>endocelulases</a:t>
            </a:r>
            <a:r>
              <a:rPr lang="en-US" dirty="0">
                <a:solidFill>
                  <a:schemeClr val="tx1"/>
                </a:solidFill>
              </a:rPr>
              <a:t>, </a:t>
            </a:r>
            <a:r>
              <a:rPr lang="en-US" dirty="0" err="1">
                <a:solidFill>
                  <a:schemeClr val="tx1"/>
                </a:solidFill>
              </a:rPr>
              <a:t>exocelulases</a:t>
            </a:r>
            <a:r>
              <a:rPr lang="en-US" dirty="0">
                <a:solidFill>
                  <a:schemeClr val="tx1"/>
                </a:solidFill>
              </a:rPr>
              <a:t>, </a:t>
            </a:r>
            <a:r>
              <a:rPr lang="en-US" dirty="0" err="1">
                <a:solidFill>
                  <a:schemeClr val="tx1"/>
                </a:solidFill>
              </a:rPr>
              <a:t>celobiohidrolases</a:t>
            </a:r>
            <a:r>
              <a:rPr lang="en-US" dirty="0">
                <a:solidFill>
                  <a:schemeClr val="tx1"/>
                </a:solidFill>
              </a:rPr>
              <a:t>) are required to degrade cellulose polymer basic glucose units.  </a:t>
            </a:r>
          </a:p>
          <a:p>
            <a:pPr algn="l"/>
            <a:r>
              <a:rPr lang="en-US" dirty="0">
                <a:solidFill>
                  <a:schemeClr val="tx1"/>
                </a:solidFill>
              </a:rPr>
              <a:t>The three types of enzymes are identified as </a:t>
            </a:r>
            <a:r>
              <a:rPr lang="en-US" dirty="0" err="1">
                <a:solidFill>
                  <a:schemeClr val="tx1"/>
                </a:solidFill>
              </a:rPr>
              <a:t>cellulases</a:t>
            </a:r>
            <a:r>
              <a:rPr lang="en-US" dirty="0">
                <a:solidFill>
                  <a:schemeClr val="tx1"/>
                </a:solidFill>
              </a:rPr>
              <a:t>, but each class attacks specific a specific structure or substructure of the polymer. </a:t>
            </a:r>
            <a:br>
              <a:rPr lang="en-US" dirty="0">
                <a:solidFill>
                  <a:schemeClr val="tx1"/>
                </a:solidFill>
              </a:rPr>
            </a:br>
            <a:r>
              <a:rPr lang="en-US" dirty="0">
                <a:solidFill>
                  <a:schemeClr val="tx1"/>
                </a:solidFill>
              </a:rPr>
              <a:t>Acting individually no </a:t>
            </a:r>
            <a:r>
              <a:rPr lang="en-US" dirty="0" err="1">
                <a:solidFill>
                  <a:schemeClr val="tx1"/>
                </a:solidFill>
              </a:rPr>
              <a:t>cellulase</a:t>
            </a:r>
            <a:r>
              <a:rPr lang="en-US" dirty="0">
                <a:solidFill>
                  <a:schemeClr val="tx1"/>
                </a:solidFill>
              </a:rPr>
              <a:t> is capable of efficiently degrading the polymer.</a:t>
            </a:r>
          </a:p>
          <a:p>
            <a:pPr algn="l" rtl="0"/>
            <a:r>
              <a:rPr lang="en-US" dirty="0">
                <a:solidFill>
                  <a:schemeClr val="tx1"/>
                </a:solidFill>
              </a:rPr>
              <a:t>Most enzymes are highly specific. That is, they react only and solely with </a:t>
            </a:r>
            <a:r>
              <a:rPr lang="en-US" dirty="0" err="1">
                <a:solidFill>
                  <a:schemeClr val="tx1"/>
                </a:solidFill>
              </a:rPr>
              <a:t>aspecific</a:t>
            </a:r>
            <a:r>
              <a:rPr lang="en-US" dirty="0">
                <a:solidFill>
                  <a:schemeClr val="tx1"/>
                </a:solidFill>
              </a:rPr>
              <a:t> substrate. </a:t>
            </a:r>
          </a:p>
        </p:txBody>
      </p:sp>
      <p:pic>
        <p:nvPicPr>
          <p:cNvPr id="4" name="Picture 6" descr="شعارالكرخ.jpg"/>
          <p:cNvPicPr/>
          <p:nvPr/>
        </p:nvPicPr>
        <p:blipFill>
          <a:blip r:embed="rId2"/>
          <a:stretch>
            <a:fillRect/>
          </a:stretch>
        </p:blipFill>
        <p:spPr>
          <a:xfrm>
            <a:off x="6676571" y="32656"/>
            <a:ext cx="2438400" cy="2428875"/>
          </a:xfrm>
          <a:prstGeom prst="rect">
            <a:avLst/>
          </a:prstGeom>
        </p:spPr>
      </p:pic>
    </p:spTree>
    <p:extLst>
      <p:ext uri="{BB962C8B-B14F-4D97-AF65-F5344CB8AC3E}">
        <p14:creationId xmlns:p14="http://schemas.microsoft.com/office/powerpoint/2010/main" val="7902189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فرعي 2"/>
          <p:cNvSpPr>
            <a:spLocks noGrp="1"/>
          </p:cNvSpPr>
          <p:nvPr>
            <p:ph type="subTitle" idx="1"/>
          </p:nvPr>
        </p:nvSpPr>
        <p:spPr>
          <a:xfrm>
            <a:off x="251520" y="980728"/>
            <a:ext cx="6192688" cy="3830583"/>
          </a:xfrm>
        </p:spPr>
        <p:txBody>
          <a:bodyPr/>
          <a:lstStyle/>
          <a:p>
            <a:pPr algn="l"/>
            <a:r>
              <a:rPr lang="en-US" sz="2400" dirty="0">
                <a:solidFill>
                  <a:schemeClr val="tx1"/>
                </a:solidFill>
              </a:rPr>
              <a:t>Some enzymes, however, have a more flexible site activity which may include molecules that are closely linked to the target substrate itself. </a:t>
            </a:r>
            <a:br>
              <a:rPr lang="en-US" sz="2400" dirty="0">
                <a:solidFill>
                  <a:schemeClr val="tx1"/>
                </a:solidFill>
              </a:rPr>
            </a:br>
            <a:r>
              <a:rPr lang="en-US" sz="2400" dirty="0">
                <a:solidFill>
                  <a:schemeClr val="tx1"/>
                </a:solidFill>
              </a:rPr>
              <a:t>Still, the enzyme always reacts to a higher rate with its preferred substrate.</a:t>
            </a:r>
            <a:r>
              <a:rPr lang="en-US" sz="2400" b="1" dirty="0">
                <a:solidFill>
                  <a:schemeClr val="tx1"/>
                </a:solidFill>
              </a:rPr>
              <a:t> </a:t>
            </a:r>
            <a:endParaRPr lang="en-US" sz="2400" dirty="0">
              <a:solidFill>
                <a:schemeClr val="tx1"/>
              </a:solidFill>
            </a:endParaRPr>
          </a:p>
          <a:p>
            <a:endParaRPr lang="ar-IQ" sz="2400" dirty="0"/>
          </a:p>
        </p:txBody>
      </p:sp>
      <p:pic>
        <p:nvPicPr>
          <p:cNvPr id="4" name="Picture 6" descr="شعارالكرخ.jpg"/>
          <p:cNvPicPr/>
          <p:nvPr/>
        </p:nvPicPr>
        <p:blipFill>
          <a:blip r:embed="rId3"/>
          <a:stretch>
            <a:fillRect/>
          </a:stretch>
        </p:blipFill>
        <p:spPr>
          <a:xfrm>
            <a:off x="6676571" y="32656"/>
            <a:ext cx="2438400" cy="2428875"/>
          </a:xfrm>
          <a:prstGeom prst="rect">
            <a:avLst/>
          </a:prstGeom>
        </p:spPr>
      </p:pic>
    </p:spTree>
    <p:extLst>
      <p:ext uri="{BB962C8B-B14F-4D97-AF65-F5344CB8AC3E}">
        <p14:creationId xmlns:p14="http://schemas.microsoft.com/office/powerpoint/2010/main" val="20666032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755576" y="476674"/>
            <a:ext cx="5400600" cy="770420"/>
          </a:xfrm>
        </p:spPr>
        <p:txBody>
          <a:bodyPr>
            <a:normAutofit fontScale="90000"/>
          </a:bodyPr>
          <a:lstStyle/>
          <a:p>
            <a:pPr algn="l" rtl="0"/>
            <a:r>
              <a:rPr lang="en-US" sz="2400" cap="all" dirty="0">
                <a:solidFill>
                  <a:srgbClr val="FF0000"/>
                </a:solidFill>
                <a:effectLst/>
              </a:rPr>
              <a:t>HOW LONG DO ENZYMES WORK COMPARED WITH BACTERIA?</a:t>
            </a:r>
            <a:endParaRPr lang="en-US" sz="2400" dirty="0">
              <a:solidFill>
                <a:srgbClr val="FF0000"/>
              </a:solidFill>
              <a:effectLst/>
            </a:endParaRPr>
          </a:p>
        </p:txBody>
      </p:sp>
      <p:sp>
        <p:nvSpPr>
          <p:cNvPr id="3" name="عنوان فرعي 2"/>
          <p:cNvSpPr>
            <a:spLocks noGrp="1"/>
          </p:cNvSpPr>
          <p:nvPr>
            <p:ph type="subTitle" idx="1"/>
          </p:nvPr>
        </p:nvSpPr>
        <p:spPr>
          <a:xfrm>
            <a:off x="685800" y="1412776"/>
            <a:ext cx="5758408" cy="3398535"/>
          </a:xfrm>
        </p:spPr>
        <p:txBody>
          <a:bodyPr>
            <a:normAutofit fontScale="70000" lnSpcReduction="20000"/>
          </a:bodyPr>
          <a:lstStyle/>
          <a:p>
            <a:pPr algn="l" rtl="0"/>
            <a:r>
              <a:rPr lang="en-US" dirty="0">
                <a:solidFill>
                  <a:schemeClr val="tx1"/>
                </a:solidFill>
              </a:rPr>
              <a:t>All enzymes have a limited half-life (a few minutes to several days, depending on the conditions). </a:t>
            </a:r>
          </a:p>
          <a:p>
            <a:pPr algn="l" rtl="0"/>
            <a:r>
              <a:rPr lang="en-US" dirty="0">
                <a:solidFill>
                  <a:schemeClr val="tx1"/>
                </a:solidFill>
              </a:rPr>
              <a:t/>
            </a:r>
            <a:br>
              <a:rPr lang="en-US" dirty="0">
                <a:solidFill>
                  <a:schemeClr val="tx1"/>
                </a:solidFill>
              </a:rPr>
            </a:br>
            <a:r>
              <a:rPr lang="en-US" dirty="0">
                <a:solidFill>
                  <a:schemeClr val="tx1"/>
                </a:solidFill>
              </a:rPr>
              <a:t>Proteins are themselves biodegradable and susceptible to being damaged by other enzymes (proteases), chemicals, or extreme pH and temperature.</a:t>
            </a:r>
            <a:br>
              <a:rPr lang="en-US" dirty="0">
                <a:solidFill>
                  <a:schemeClr val="tx1"/>
                </a:solidFill>
              </a:rPr>
            </a:br>
            <a:r>
              <a:rPr lang="en-US" dirty="0">
                <a:solidFill>
                  <a:schemeClr val="tx1"/>
                </a:solidFill>
              </a:rPr>
              <a:t>An important difference between the enzymatic products and bacterial products is that enzymes can not be repaired or reproduce. </a:t>
            </a:r>
            <a:br>
              <a:rPr lang="en-US" dirty="0">
                <a:solidFill>
                  <a:schemeClr val="tx1"/>
                </a:solidFill>
              </a:rPr>
            </a:br>
            <a:r>
              <a:rPr lang="en-US" dirty="0">
                <a:solidFill>
                  <a:schemeClr val="tx1"/>
                </a:solidFill>
              </a:rPr>
              <a:t>Live bacteria, however, occur continuously and fresh enzyme may react to moderate environmental shock</a:t>
            </a:r>
            <a:r>
              <a:rPr lang="en-US" dirty="0"/>
              <a:t>.</a:t>
            </a:r>
          </a:p>
        </p:txBody>
      </p:sp>
      <p:pic>
        <p:nvPicPr>
          <p:cNvPr id="4" name="Picture 6" descr="شعارالكرخ.jpg"/>
          <p:cNvPicPr/>
          <p:nvPr/>
        </p:nvPicPr>
        <p:blipFill>
          <a:blip r:embed="rId2"/>
          <a:stretch>
            <a:fillRect/>
          </a:stretch>
        </p:blipFill>
        <p:spPr>
          <a:xfrm>
            <a:off x="6676571" y="32656"/>
            <a:ext cx="2438400" cy="2428875"/>
          </a:xfrm>
          <a:prstGeom prst="rect">
            <a:avLst/>
          </a:prstGeom>
        </p:spPr>
      </p:pic>
    </p:spTree>
    <p:extLst>
      <p:ext uri="{BB962C8B-B14F-4D97-AF65-F5344CB8AC3E}">
        <p14:creationId xmlns:p14="http://schemas.microsoft.com/office/powerpoint/2010/main" val="4433490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فرعي 2"/>
          <p:cNvSpPr>
            <a:spLocks noGrp="1"/>
          </p:cNvSpPr>
          <p:nvPr>
            <p:ph type="subTitle" idx="1"/>
          </p:nvPr>
        </p:nvSpPr>
        <p:spPr>
          <a:xfrm>
            <a:off x="323528" y="260648"/>
            <a:ext cx="6192688" cy="4680520"/>
          </a:xfrm>
        </p:spPr>
        <p:txBody>
          <a:bodyPr>
            <a:normAutofit fontScale="77500" lnSpcReduction="20000"/>
          </a:bodyPr>
          <a:lstStyle/>
          <a:p>
            <a:pPr algn="l" rtl="0"/>
            <a:r>
              <a:rPr lang="en-US" dirty="0">
                <a:solidFill>
                  <a:schemeClr val="tx1"/>
                </a:solidFill>
              </a:rPr>
              <a:t>The enzyme production begins as soon as the bacteria begin to grow. </a:t>
            </a:r>
            <a:br>
              <a:rPr lang="en-US" dirty="0">
                <a:solidFill>
                  <a:schemeClr val="tx1"/>
                </a:solidFill>
              </a:rPr>
            </a:br>
            <a:r>
              <a:rPr lang="en-US" dirty="0">
                <a:solidFill>
                  <a:schemeClr val="tx1"/>
                </a:solidFill>
              </a:rPr>
              <a:t>Cells must obtain nutrients from their surroundings, so that secrete the enzymes needed to break down food available. </a:t>
            </a:r>
          </a:p>
          <a:p>
            <a:pPr algn="l" rtl="0"/>
            <a:r>
              <a:rPr lang="en-US" dirty="0">
                <a:solidFill>
                  <a:schemeClr val="tx1"/>
                </a:solidFill>
              </a:rPr>
              <a:t/>
            </a:r>
            <a:br>
              <a:rPr lang="en-US" dirty="0">
                <a:solidFill>
                  <a:schemeClr val="tx1"/>
                </a:solidFill>
              </a:rPr>
            </a:br>
            <a:r>
              <a:rPr lang="en-US" dirty="0">
                <a:solidFill>
                  <a:schemeClr val="tx1"/>
                </a:solidFill>
              </a:rPr>
              <a:t>The amounts of enzymes produced vary depending on the bacterial species, growing conditions (nutrients, temperature and pH) and growth rate. </a:t>
            </a:r>
          </a:p>
          <a:p>
            <a:pPr algn="l" rtl="0"/>
            <a:r>
              <a:rPr lang="en-US" dirty="0">
                <a:solidFill>
                  <a:schemeClr val="tx1"/>
                </a:solidFill>
              </a:rPr>
              <a:t/>
            </a:r>
            <a:br>
              <a:rPr lang="en-US" dirty="0">
                <a:solidFill>
                  <a:schemeClr val="tx1"/>
                </a:solidFill>
              </a:rPr>
            </a:br>
            <a:r>
              <a:rPr lang="en-US" dirty="0">
                <a:solidFill>
                  <a:schemeClr val="tx1"/>
                </a:solidFill>
              </a:rPr>
              <a:t>Hydrolytic enzymes such as proteases, amylases, </a:t>
            </a:r>
            <a:r>
              <a:rPr lang="en-US" dirty="0" err="1">
                <a:solidFill>
                  <a:schemeClr val="tx1"/>
                </a:solidFill>
              </a:rPr>
              <a:t>cellulases</a:t>
            </a:r>
            <a:r>
              <a:rPr lang="en-US" dirty="0">
                <a:solidFill>
                  <a:schemeClr val="tx1"/>
                </a:solidFill>
              </a:rPr>
              <a:t>, etc.. are produced at rates that range of milligrams per liter to grams per liter.</a:t>
            </a:r>
          </a:p>
          <a:p>
            <a:pPr rtl="0"/>
            <a:r>
              <a:rPr lang="en-US" b="1" dirty="0"/>
              <a:t> </a:t>
            </a:r>
            <a:endParaRPr lang="en-US" dirty="0"/>
          </a:p>
          <a:p>
            <a:endParaRPr lang="ar-IQ" dirty="0"/>
          </a:p>
        </p:txBody>
      </p:sp>
      <p:pic>
        <p:nvPicPr>
          <p:cNvPr id="4" name="Picture 6" descr="شعارالكرخ.jpg"/>
          <p:cNvPicPr/>
          <p:nvPr/>
        </p:nvPicPr>
        <p:blipFill>
          <a:blip r:embed="rId2"/>
          <a:stretch>
            <a:fillRect/>
          </a:stretch>
        </p:blipFill>
        <p:spPr>
          <a:xfrm>
            <a:off x="6676571" y="32656"/>
            <a:ext cx="2438400" cy="2428875"/>
          </a:xfrm>
          <a:prstGeom prst="rect">
            <a:avLst/>
          </a:prstGeom>
        </p:spPr>
      </p:pic>
    </p:spTree>
    <p:extLst>
      <p:ext uri="{BB962C8B-B14F-4D97-AF65-F5344CB8AC3E}">
        <p14:creationId xmlns:p14="http://schemas.microsoft.com/office/powerpoint/2010/main" val="21038737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فرعي 2"/>
          <p:cNvSpPr>
            <a:spLocks noGrp="1"/>
          </p:cNvSpPr>
          <p:nvPr>
            <p:ph type="subTitle" idx="1"/>
          </p:nvPr>
        </p:nvSpPr>
        <p:spPr>
          <a:xfrm>
            <a:off x="685800" y="188640"/>
            <a:ext cx="5700486" cy="4622671"/>
          </a:xfrm>
        </p:spPr>
        <p:txBody>
          <a:bodyPr/>
          <a:lstStyle/>
          <a:p>
            <a:endParaRPr lang="ar-IQ" dirty="0"/>
          </a:p>
        </p:txBody>
      </p:sp>
      <p:pic>
        <p:nvPicPr>
          <p:cNvPr id="4" name="Picture 6" descr="شعارالكرخ.jpg"/>
          <p:cNvPicPr/>
          <p:nvPr/>
        </p:nvPicPr>
        <p:blipFill>
          <a:blip r:embed="rId2"/>
          <a:stretch>
            <a:fillRect/>
          </a:stretch>
        </p:blipFill>
        <p:spPr>
          <a:xfrm>
            <a:off x="6676571" y="32656"/>
            <a:ext cx="2438400" cy="2428875"/>
          </a:xfrm>
          <a:prstGeom prst="rect">
            <a:avLst/>
          </a:prstGeom>
        </p:spPr>
      </p:pic>
      <p:pic>
        <p:nvPicPr>
          <p:cNvPr id="5" name="صورة 4" descr="enz01"/>
          <p:cNvPicPr/>
          <p:nvPr/>
        </p:nvPicPr>
        <p:blipFill>
          <a:blip r:embed="rId3">
            <a:extLst>
              <a:ext uri="{28A0092B-C50C-407E-A947-70E740481C1C}">
                <a14:useLocalDpi xmlns:a14="http://schemas.microsoft.com/office/drawing/2010/main" val="0"/>
              </a:ext>
            </a:extLst>
          </a:blip>
          <a:srcRect/>
          <a:stretch>
            <a:fillRect/>
          </a:stretch>
        </p:blipFill>
        <p:spPr bwMode="auto">
          <a:xfrm>
            <a:off x="971600" y="1052737"/>
            <a:ext cx="5263515" cy="3096344"/>
          </a:xfrm>
          <a:prstGeom prst="rect">
            <a:avLst/>
          </a:prstGeom>
          <a:ln w="228600" cap="sq" cmpd="thickThin">
            <a:noFill/>
            <a:prstDash val="solid"/>
            <a:miter lim="800000"/>
          </a:ln>
          <a:effectLst>
            <a:innerShdw blurRad="76200">
              <a:srgbClr val="000000"/>
            </a:innerShdw>
          </a:effectLst>
        </p:spPr>
      </p:pic>
    </p:spTree>
    <p:extLst>
      <p:ext uri="{BB962C8B-B14F-4D97-AF65-F5344CB8AC3E}">
        <p14:creationId xmlns:p14="http://schemas.microsoft.com/office/powerpoint/2010/main" val="30270507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فرعي 2"/>
          <p:cNvSpPr>
            <a:spLocks noGrp="1"/>
          </p:cNvSpPr>
          <p:nvPr>
            <p:ph type="subTitle" idx="1"/>
          </p:nvPr>
        </p:nvSpPr>
        <p:spPr>
          <a:xfrm>
            <a:off x="179512" y="332656"/>
            <a:ext cx="6336704" cy="4478655"/>
          </a:xfrm>
        </p:spPr>
        <p:txBody>
          <a:bodyPr>
            <a:normAutofit/>
          </a:bodyPr>
          <a:lstStyle/>
          <a:p>
            <a:pPr algn="l" rtl="0"/>
            <a:r>
              <a:rPr lang="en-US" sz="2400" b="1" dirty="0">
                <a:solidFill>
                  <a:srgbClr val="FF0000"/>
                </a:solidFill>
              </a:rPr>
              <a:t>Classification and Naming of Enzymes </a:t>
            </a:r>
            <a:endParaRPr lang="en-US" sz="2400" dirty="0">
              <a:solidFill>
                <a:srgbClr val="FF0000"/>
              </a:solidFill>
            </a:endParaRPr>
          </a:p>
          <a:p>
            <a:pPr algn="l" rtl="0"/>
            <a:endParaRPr lang="en-US" sz="2200" dirty="0" smtClean="0"/>
          </a:p>
          <a:p>
            <a:pPr algn="l" rtl="0"/>
            <a:r>
              <a:rPr lang="en-US" sz="2200" dirty="0" smtClean="0"/>
              <a:t>We </a:t>
            </a:r>
            <a:r>
              <a:rPr lang="en-US" sz="2200" dirty="0"/>
              <a:t>will use the comprehensive classification from the </a:t>
            </a:r>
            <a:r>
              <a:rPr lang="en-US" sz="2200" i="1" dirty="0"/>
              <a:t>Commission on Enzymes of the International Union of Biochemistry</a:t>
            </a:r>
            <a:r>
              <a:rPr lang="en-US" sz="2200" dirty="0"/>
              <a:t>, which classifies enzymes into six main groups. All reactions involving degradation or synthesis are catalyzed by one of these six types. Theoretically, all enzyme reactions are reversible, but conditions do not always exist to the reaction in reverse.</a:t>
            </a:r>
          </a:p>
          <a:p>
            <a:endParaRPr lang="ar-IQ" dirty="0"/>
          </a:p>
        </p:txBody>
      </p:sp>
      <p:pic>
        <p:nvPicPr>
          <p:cNvPr id="4" name="Picture 6" descr="شعارالكرخ.jpg"/>
          <p:cNvPicPr/>
          <p:nvPr/>
        </p:nvPicPr>
        <p:blipFill>
          <a:blip r:embed="rId2"/>
          <a:stretch>
            <a:fillRect/>
          </a:stretch>
        </p:blipFill>
        <p:spPr>
          <a:xfrm>
            <a:off x="6676571" y="32656"/>
            <a:ext cx="2438400" cy="2428875"/>
          </a:xfrm>
          <a:prstGeom prst="rect">
            <a:avLst/>
          </a:prstGeom>
        </p:spPr>
      </p:pic>
    </p:spTree>
    <p:extLst>
      <p:ext uri="{BB962C8B-B14F-4D97-AF65-F5344CB8AC3E}">
        <p14:creationId xmlns:p14="http://schemas.microsoft.com/office/powerpoint/2010/main" val="13056172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efault Them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Default Theme</Template>
  <TotalTime>59</TotalTime>
  <Words>421</Words>
  <Application>Microsoft Office PowerPoint</Application>
  <PresentationFormat>عرض على الشاشة (3:4)‏</PresentationFormat>
  <Paragraphs>46</Paragraphs>
  <Slides>16</Slides>
  <Notes>2</Notes>
  <HiddenSlides>0</HiddenSlides>
  <MMClips>0</MMClips>
  <ScaleCrop>false</ScaleCrop>
  <HeadingPairs>
    <vt:vector size="4" baseType="variant">
      <vt:variant>
        <vt:lpstr>نسق</vt:lpstr>
      </vt:variant>
      <vt:variant>
        <vt:i4>1</vt:i4>
      </vt:variant>
      <vt:variant>
        <vt:lpstr>عناوين الشرائح</vt:lpstr>
      </vt:variant>
      <vt:variant>
        <vt:i4>16</vt:i4>
      </vt:variant>
    </vt:vector>
  </HeadingPairs>
  <TitlesOfParts>
    <vt:vector size="17" baseType="lpstr">
      <vt:lpstr>Default Theme</vt:lpstr>
      <vt:lpstr>Bacterial Enzymes</vt:lpstr>
      <vt:lpstr>Enzymes: </vt:lpstr>
      <vt:lpstr>عرض تقديمي في PowerPoint</vt:lpstr>
      <vt:lpstr>عرض تقديمي في PowerPoint</vt:lpstr>
      <vt:lpstr>عرض تقديمي في PowerPoint</vt:lpstr>
      <vt:lpstr>HOW LONG DO ENZYMES WORK COMPARED WITH BACTERIA?</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Enjoy My Fine Releases.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DR.Ahmed Saker 2o1O</dc:creator>
  <cp:lastModifiedBy>DR.Ahmed Saker 2o1O</cp:lastModifiedBy>
  <cp:revision>49</cp:revision>
  <dcterms:created xsi:type="dcterms:W3CDTF">2018-12-30T06:28:20Z</dcterms:created>
  <dcterms:modified xsi:type="dcterms:W3CDTF">2018-12-30T08:24:49Z</dcterms:modified>
</cp:coreProperties>
</file>